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2" r:id="rId7"/>
    <p:sldId id="263" r:id="rId8"/>
    <p:sldId id="264" r:id="rId9"/>
    <p:sldId id="265"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94" r:id="rId26"/>
    <p:sldId id="283" r:id="rId27"/>
    <p:sldId id="284" r:id="rId28"/>
    <p:sldId id="285" r:id="rId29"/>
    <p:sldId id="286" r:id="rId30"/>
    <p:sldId id="287" r:id="rId31"/>
    <p:sldId id="288" r:id="rId32"/>
    <p:sldId id="289" r:id="rId33"/>
    <p:sldId id="290" r:id="rId34"/>
    <p:sldId id="291" r:id="rId35"/>
    <p:sldId id="292" r:id="rId36"/>
    <p:sldId id="293" r:id="rId37"/>
  </p:sldIdLst>
  <p:sldSz cx="13004800" cy="9753600"/>
  <p:notesSz cx="6858000" cy="9144000"/>
  <p:custDataLst>
    <p:tags r:id="rId39"/>
  </p:custDataLst>
  <p:defaultTextStyle>
    <a:lvl1pPr algn="ctr" defTabSz="584200">
      <a:defRPr sz="3600">
        <a:latin typeface="Helvetica Light"/>
        <a:ea typeface="Helvetica Light"/>
        <a:cs typeface="Helvetica Light"/>
        <a:sym typeface="Helvetica Light"/>
      </a:defRPr>
    </a:lvl1pPr>
    <a:lvl2pPr indent="342900" algn="ctr" defTabSz="584200">
      <a:defRPr sz="3600">
        <a:latin typeface="Helvetica Light"/>
        <a:ea typeface="Helvetica Light"/>
        <a:cs typeface="Helvetica Light"/>
        <a:sym typeface="Helvetica Light"/>
      </a:defRPr>
    </a:lvl2pPr>
    <a:lvl3pPr indent="685800" algn="ctr" defTabSz="584200">
      <a:defRPr sz="3600">
        <a:latin typeface="Helvetica Light"/>
        <a:ea typeface="Helvetica Light"/>
        <a:cs typeface="Helvetica Light"/>
        <a:sym typeface="Helvetica Light"/>
      </a:defRPr>
    </a:lvl3pPr>
    <a:lvl4pPr indent="1028700" algn="ctr" defTabSz="584200">
      <a:defRPr sz="3600">
        <a:latin typeface="Helvetica Light"/>
        <a:ea typeface="Helvetica Light"/>
        <a:cs typeface="Helvetica Light"/>
        <a:sym typeface="Helvetica Light"/>
      </a:defRPr>
    </a:lvl4pPr>
    <a:lvl5pPr indent="1371600" algn="ctr" defTabSz="584200">
      <a:defRPr sz="3600">
        <a:latin typeface="Helvetica Light"/>
        <a:ea typeface="Helvetica Light"/>
        <a:cs typeface="Helvetica Light"/>
        <a:sym typeface="Helvetica Light"/>
      </a:defRPr>
    </a:lvl5pPr>
    <a:lvl6pPr indent="2286000" algn="ctr" defTabSz="584200">
      <a:defRPr sz="3600">
        <a:latin typeface="Helvetica Light"/>
        <a:ea typeface="Helvetica Light"/>
        <a:cs typeface="Helvetica Light"/>
        <a:sym typeface="Helvetica Light"/>
      </a:defRPr>
    </a:lvl6pPr>
    <a:lvl7pPr indent="2743200" algn="ctr" defTabSz="584200">
      <a:defRPr sz="3600">
        <a:latin typeface="Helvetica Light"/>
        <a:ea typeface="Helvetica Light"/>
        <a:cs typeface="Helvetica Light"/>
        <a:sym typeface="Helvetica Light"/>
      </a:defRPr>
    </a:lvl7pPr>
    <a:lvl8pPr indent="3200400" algn="ctr" defTabSz="584200">
      <a:defRPr sz="3600">
        <a:latin typeface="Helvetica Light"/>
        <a:ea typeface="Helvetica Light"/>
        <a:cs typeface="Helvetica Light"/>
        <a:sym typeface="Helvetica Light"/>
      </a:defRPr>
    </a:lvl8pPr>
    <a:lvl9pPr indent="3657600" algn="ctr" defTabSz="584200">
      <a:defRPr sz="3600">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1EA"/>
          </a:solidFill>
        </a:fill>
      </a:tcStyle>
    </a:wholeTbl>
    <a:band2H>
      <a:tcTxStyle/>
      <a:tcStyle>
        <a:tcBdr/>
        <a:fill>
          <a:solidFill>
            <a:srgbClr val="E6E9F5"/>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95CC4"/>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95CC4"/>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95CC4"/>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5CA"/>
          </a:solidFill>
        </a:fill>
      </a:tcStyle>
    </a:wholeTbl>
    <a:band2H>
      <a:tcTxStyle/>
      <a:tcStyle>
        <a:tcBdr/>
        <a:fill>
          <a:solidFill>
            <a:srgbClr val="E7EB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7781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7781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77815"/>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95CC4"/>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95CC4"/>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50" d="100"/>
          <a:sy n="50" d="100"/>
        </p:scale>
        <p:origin x="13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Shape 5"/>
          <p:cNvSpPr>
            <a:spLocks noGrp="1"/>
          </p:cNvSpPr>
          <p:nvPr>
            <p:ph type="title"/>
          </p:nvPr>
        </p:nvSpPr>
        <p:spPr>
          <a:xfrm>
            <a:off x="974725" y="2827338"/>
            <a:ext cx="11055350" cy="2497137"/>
          </a:xfrm>
          <a:prstGeom prst="rect">
            <a:avLst/>
          </a:prstGeom>
        </p:spPr>
        <p:txBody>
          <a:bodyPr/>
          <a:lstStyle/>
          <a:p>
            <a:pPr lvl="0">
              <a:defRPr sz="1800"/>
            </a:pPr>
            <a:r>
              <a:rPr sz="8000"/>
              <a:t>Title Text</a:t>
            </a:r>
          </a:p>
        </p:txBody>
      </p:sp>
      <p:sp>
        <p:nvSpPr>
          <p:cNvPr id="6" name="Shape 6"/>
          <p:cNvSpPr>
            <a:spLocks noGrp="1"/>
          </p:cNvSpPr>
          <p:nvPr>
            <p:ph type="body" idx="1"/>
          </p:nvPr>
        </p:nvSpPr>
        <p:spPr>
          <a:xfrm>
            <a:off x="1951038" y="5324475"/>
            <a:ext cx="9102725" cy="2898775"/>
          </a:xfrm>
          <a:prstGeom prst="rect">
            <a:avLst/>
          </a:prstGeom>
        </p:spPr>
        <p:txBody>
          <a:bodyPr/>
          <a:lstStyle>
            <a:lvl1pPr algn="ctr"/>
            <a:lvl2pPr indent="457200" algn="ctr"/>
            <a:lvl3pPr indent="914400" algn="ctr"/>
            <a:lvl4pPr indent="1371600" algn="ctr"/>
            <a:lvl5pPr indent="1828800" algn="ct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9" name="Shape 29"/>
          <p:cNvSpPr>
            <a:spLocks noGrp="1"/>
          </p:cNvSpPr>
          <p:nvPr>
            <p:ph type="title"/>
          </p:nvPr>
        </p:nvSpPr>
        <p:spPr>
          <a:xfrm>
            <a:off x="1270000" y="240862"/>
            <a:ext cx="10464800" cy="2464676"/>
          </a:xfrm>
          <a:prstGeom prst="rect">
            <a:avLst/>
          </a:prstGeom>
        </p:spPr>
        <p:txBody>
          <a:bodyPr/>
          <a:lstStyle/>
          <a:p>
            <a:pPr lvl="0">
              <a:defRPr sz="1800"/>
            </a:pPr>
            <a:r>
              <a:rPr sz="8000"/>
              <a:t>Title Text</a:t>
            </a:r>
          </a:p>
        </p:txBody>
      </p:sp>
      <p:sp>
        <p:nvSpPr>
          <p:cNvPr id="30" name="Shape 30"/>
          <p:cNvSpPr>
            <a:spLocks noGrp="1"/>
          </p:cNvSpPr>
          <p:nvPr>
            <p:ph type="body" idx="1"/>
          </p:nvPr>
        </p:nvSpPr>
        <p:spPr>
          <a:xfrm>
            <a:off x="1270000" y="2705538"/>
            <a:ext cx="10464800" cy="5841124"/>
          </a:xfrm>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sz="8000"/>
              <a:t>Title Text</a:t>
            </a:r>
          </a:p>
        </p:txBody>
      </p:sp>
      <p:sp>
        <p:nvSpPr>
          <p:cNvPr id="33" name="Shape 33"/>
          <p:cNvSpPr>
            <a:spLocks noGrp="1"/>
          </p:cNvSpPr>
          <p:nvPr>
            <p:ph type="body" idx="1"/>
          </p:nvPr>
        </p:nvSpPr>
        <p:spPr>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5" name="Shape 35"/>
          <p:cNvSpPr/>
          <p:nvPr/>
        </p:nvSpPr>
        <p:spPr>
          <a:xfrm>
            <a:off x="0" y="0"/>
            <a:ext cx="11176000" cy="1219200"/>
          </a:xfrm>
          <a:prstGeom prst="rect">
            <a:avLst/>
          </a:prstGeom>
          <a:solidFill>
            <a:srgbClr val="7030A0"/>
          </a:solidFill>
          <a:ln w="12700">
            <a:miter lim="400000"/>
          </a:ln>
        </p:spPr>
        <p:txBody>
          <a:bodyPr lIns="72248" tIns="72248" rIns="72248" bIns="72248" anchor="ctr"/>
          <a:lstStyle/>
          <a:p>
            <a:pPr lvl="0" defTabSz="457200">
              <a:defRPr sz="2400">
                <a:solidFill>
                  <a:srgbClr val="FFFFFF"/>
                </a:solidFill>
                <a:uFill>
                  <a:solidFill>
                    <a:srgbClr val="FFFFFF"/>
                  </a:solidFill>
                </a:uFill>
                <a:latin typeface="+mn-lt"/>
                <a:ea typeface="+mn-ea"/>
                <a:cs typeface="+mn-cs"/>
                <a:sym typeface="Helvetica"/>
              </a:defRPr>
            </a:pPr>
            <a:endParaRPr/>
          </a:p>
        </p:txBody>
      </p:sp>
      <p:pic>
        <p:nvPicPr>
          <p:cNvPr id="36" name="USM.jpg"/>
          <p:cNvPicPr/>
          <p:nvPr/>
        </p:nvPicPr>
        <p:blipFill>
          <a:blip r:embed="rId2">
            <a:extLst/>
          </a:blip>
          <a:stretch>
            <a:fillRect/>
          </a:stretch>
        </p:blipFill>
        <p:spPr>
          <a:xfrm>
            <a:off x="11684000" y="203199"/>
            <a:ext cx="1052124" cy="675077"/>
          </a:xfrm>
          <a:prstGeom prst="rect">
            <a:avLst/>
          </a:prstGeom>
          <a:ln w="12700">
            <a:miter lim="400000"/>
          </a:ln>
        </p:spPr>
      </p:pic>
      <p:sp>
        <p:nvSpPr>
          <p:cNvPr id="37" name="Shape 37"/>
          <p:cNvSpPr/>
          <p:nvPr/>
        </p:nvSpPr>
        <p:spPr>
          <a:xfrm>
            <a:off x="11277600" y="0"/>
            <a:ext cx="304800" cy="1219200"/>
          </a:xfrm>
          <a:prstGeom prst="rect">
            <a:avLst/>
          </a:prstGeom>
          <a:gradFill>
            <a:gsLst>
              <a:gs pos="0">
                <a:srgbClr val="A03500"/>
              </a:gs>
              <a:gs pos="50000">
                <a:srgbClr val="E65100"/>
              </a:gs>
              <a:gs pos="100000">
                <a:srgbClr val="FF6200"/>
              </a:gs>
            </a:gsLst>
          </a:gradFill>
          <a:ln w="12700">
            <a:miter lim="400000"/>
          </a:ln>
        </p:spPr>
        <p:txBody>
          <a:bodyPr lIns="72248" tIns="72248" rIns="72248" bIns="72248" anchor="ctr"/>
          <a:lstStyle/>
          <a:p>
            <a:pPr lvl="0" defTabSz="457200">
              <a:defRPr sz="2400">
                <a:solidFill>
                  <a:srgbClr val="FFFFFF"/>
                </a:solidFill>
                <a:uFill>
                  <a:solidFill>
                    <a:srgbClr val="FFFFFF"/>
                  </a:solidFill>
                </a:uFill>
                <a:latin typeface="+mn-lt"/>
                <a:ea typeface="+mn-ea"/>
                <a:cs typeface="+mn-cs"/>
                <a:sym typeface="Helvetica"/>
              </a:defRPr>
            </a:pPr>
            <a:endParaRPr/>
          </a:p>
        </p:txBody>
      </p:sp>
      <p:sp>
        <p:nvSpPr>
          <p:cNvPr id="38" name="Shape 38"/>
          <p:cNvSpPr/>
          <p:nvPr/>
        </p:nvSpPr>
        <p:spPr>
          <a:xfrm>
            <a:off x="11582400" y="914400"/>
            <a:ext cx="1422400" cy="39370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algn="l" defTabSz="457200">
              <a:defRPr sz="1600" i="1">
                <a:solidFill>
                  <a:srgbClr val="7030A0"/>
                </a:solidFill>
                <a:uFill>
                  <a:solidFill>
                    <a:srgbClr val="7030A0"/>
                  </a:solidFill>
                </a:uFill>
                <a:latin typeface="Times New Roman"/>
                <a:ea typeface="Times New Roman"/>
                <a:cs typeface="Times New Roman"/>
                <a:sym typeface="Times New Roman"/>
              </a:defRPr>
            </a:lvl1pPr>
          </a:lstStyle>
          <a:p>
            <a:pPr lvl="0">
              <a:defRPr sz="1800" i="0">
                <a:solidFill>
                  <a:srgbClr val="000000"/>
                </a:solidFill>
                <a:uFillTx/>
              </a:defRPr>
            </a:pPr>
            <a:r>
              <a:rPr sz="1600" i="1">
                <a:solidFill>
                  <a:srgbClr val="7030A0"/>
                </a:solidFill>
                <a:uFill>
                  <a:solidFill>
                    <a:srgbClr val="7030A0"/>
                  </a:solidFill>
                </a:uFill>
              </a:rPr>
              <a:t>We lead</a:t>
            </a:r>
          </a:p>
        </p:txBody>
      </p:sp>
      <p:sp>
        <p:nvSpPr>
          <p:cNvPr id="39" name="Shape 39"/>
          <p:cNvSpPr/>
          <p:nvPr/>
        </p:nvSpPr>
        <p:spPr>
          <a:xfrm>
            <a:off x="0" y="1320800"/>
            <a:ext cx="11582400" cy="101600"/>
          </a:xfrm>
          <a:prstGeom prst="rect">
            <a:avLst/>
          </a:prstGeom>
          <a:gradFill>
            <a:gsLst>
              <a:gs pos="0">
                <a:srgbClr val="7E7E7E"/>
              </a:gs>
              <a:gs pos="50000">
                <a:srgbClr val="B6B6B6"/>
              </a:gs>
              <a:gs pos="100000">
                <a:srgbClr val="D9D9D9"/>
              </a:gs>
            </a:gsLst>
          </a:gradFill>
          <a:ln w="12700">
            <a:miter lim="400000"/>
          </a:ln>
        </p:spPr>
        <p:txBody>
          <a:bodyPr lIns="72248" tIns="72248" rIns="72248" bIns="72248" anchor="ctr"/>
          <a:lstStyle/>
          <a:p>
            <a:pPr lvl="0" defTabSz="457200">
              <a:defRPr sz="2400">
                <a:solidFill>
                  <a:srgbClr val="FFFFFF"/>
                </a:solidFill>
                <a:uFill>
                  <a:solidFill>
                    <a:srgbClr val="FFFFFF"/>
                  </a:solidFill>
                </a:uFill>
                <a:latin typeface="+mn-lt"/>
                <a:ea typeface="+mn-ea"/>
                <a:cs typeface="+mn-cs"/>
                <a:sym typeface="Helvetica"/>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 name="Shape 8"/>
          <p:cNvSpPr>
            <a:spLocks noGrp="1"/>
          </p:cNvSpPr>
          <p:nvPr>
            <p:ph type="title"/>
          </p:nvPr>
        </p:nvSpPr>
        <p:spPr>
          <a:xfrm>
            <a:off x="1270000" y="240862"/>
            <a:ext cx="10464800" cy="2464676"/>
          </a:xfrm>
          <a:prstGeom prst="rect">
            <a:avLst/>
          </a:prstGeom>
        </p:spPr>
        <p:txBody>
          <a:bodyPr/>
          <a:lstStyle/>
          <a:p>
            <a:pPr lvl="0">
              <a:defRPr sz="1800"/>
            </a:pPr>
            <a:r>
              <a:rPr sz="8000"/>
              <a:t>Title Text</a:t>
            </a:r>
          </a:p>
        </p:txBody>
      </p:sp>
      <p:sp>
        <p:nvSpPr>
          <p:cNvPr id="9" name="Shape 9"/>
          <p:cNvSpPr>
            <a:spLocks noGrp="1"/>
          </p:cNvSpPr>
          <p:nvPr>
            <p:ph type="body" idx="1"/>
          </p:nvPr>
        </p:nvSpPr>
        <p:spPr>
          <a:xfrm>
            <a:off x="1270000" y="2705538"/>
            <a:ext cx="10464800" cy="5841124"/>
          </a:xfrm>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 name="Shape 11"/>
          <p:cNvSpPr>
            <a:spLocks noGrp="1"/>
          </p:cNvSpPr>
          <p:nvPr>
            <p:ph type="title"/>
          </p:nvPr>
        </p:nvSpPr>
        <p:spPr>
          <a:xfrm>
            <a:off x="1027112" y="6267450"/>
            <a:ext cx="11053763" cy="3486150"/>
          </a:xfrm>
          <a:prstGeom prst="rect">
            <a:avLst/>
          </a:prstGeom>
        </p:spPr>
        <p:txBody>
          <a:bodyPr anchor="t"/>
          <a:lstStyle>
            <a:lvl1pPr algn="l">
              <a:defRPr sz="4000" cap="all"/>
            </a:lvl1pPr>
          </a:lstStyle>
          <a:p>
            <a:pPr lvl="0">
              <a:defRPr sz="1800" cap="none"/>
            </a:pPr>
            <a:r>
              <a:rPr sz="4000" cap="all"/>
              <a:t>Title Text</a:t>
            </a:r>
          </a:p>
        </p:txBody>
      </p:sp>
      <p:sp>
        <p:nvSpPr>
          <p:cNvPr id="12" name="Shape 12"/>
          <p:cNvSpPr>
            <a:spLocks noGrp="1"/>
          </p:cNvSpPr>
          <p:nvPr>
            <p:ph type="body" idx="1"/>
          </p:nvPr>
        </p:nvSpPr>
        <p:spPr>
          <a:xfrm>
            <a:off x="1027112" y="1695450"/>
            <a:ext cx="11053763" cy="4572000"/>
          </a:xfrm>
          <a:prstGeom prst="rect">
            <a:avLst/>
          </a:prstGeom>
        </p:spPr>
        <p:txBody>
          <a:bodyPr anchor="b"/>
          <a:lstStyle>
            <a:lvl1pPr>
              <a:defRPr sz="2000"/>
            </a:lvl1pPr>
            <a:lvl2pPr indent="457200">
              <a:defRPr sz="2000"/>
            </a:lvl2pPr>
            <a:lvl3pPr indent="914400">
              <a:defRPr sz="2000"/>
            </a:lvl3pPr>
            <a:lvl4pPr indent="1371600">
              <a:defRPr sz="2000"/>
            </a:lvl4pPr>
            <a:lvl5pPr indent="1828800">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 name="Shape 14"/>
          <p:cNvSpPr>
            <a:spLocks noGrp="1"/>
          </p:cNvSpPr>
          <p:nvPr>
            <p:ph type="title"/>
          </p:nvPr>
        </p:nvSpPr>
        <p:spPr>
          <a:xfrm>
            <a:off x="1270000" y="240862"/>
            <a:ext cx="10464800" cy="2464676"/>
          </a:xfrm>
          <a:prstGeom prst="rect">
            <a:avLst/>
          </a:prstGeom>
        </p:spPr>
        <p:txBody>
          <a:bodyPr/>
          <a:lstStyle/>
          <a:p>
            <a:pPr lvl="0">
              <a:defRPr sz="1800"/>
            </a:pPr>
            <a:r>
              <a:rPr sz="8000"/>
              <a:t>Title Text</a:t>
            </a:r>
          </a:p>
        </p:txBody>
      </p:sp>
      <p:sp>
        <p:nvSpPr>
          <p:cNvPr id="15" name="Shape 15"/>
          <p:cNvSpPr>
            <a:spLocks noGrp="1"/>
          </p:cNvSpPr>
          <p:nvPr>
            <p:ph type="body" idx="1"/>
          </p:nvPr>
        </p:nvSpPr>
        <p:spPr>
          <a:xfrm>
            <a:off x="1270000" y="2705538"/>
            <a:ext cx="5156200" cy="5841124"/>
          </a:xfrm>
          <a:prstGeom prst="rect">
            <a:avLst/>
          </a:prstGeom>
        </p:spPr>
        <p:txBody>
          <a:bodyPr/>
          <a:lstStyle>
            <a:lvl1pPr>
              <a:defRPr sz="2800"/>
            </a:lvl1pPr>
            <a:lvl2pPr>
              <a:defRPr sz="2800"/>
            </a:lvl2pPr>
            <a:lvl3pPr>
              <a:defRPr sz="2800"/>
            </a:lvl3pPr>
            <a:lvl4pPr>
              <a:defRPr sz="2800"/>
            </a:lvl4pPr>
            <a:lvl5pPr>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7" name="Shape 17"/>
          <p:cNvSpPr>
            <a:spLocks noGrp="1"/>
          </p:cNvSpPr>
          <p:nvPr>
            <p:ph type="title"/>
          </p:nvPr>
        </p:nvSpPr>
        <p:spPr>
          <a:xfrm>
            <a:off x="650875" y="365228"/>
            <a:ext cx="11703050" cy="1676194"/>
          </a:xfrm>
          <a:prstGeom prst="rect">
            <a:avLst/>
          </a:prstGeom>
        </p:spPr>
        <p:txBody>
          <a:bodyPr/>
          <a:lstStyle/>
          <a:p>
            <a:pPr lvl="0">
              <a:defRPr sz="1800"/>
            </a:pPr>
            <a:r>
              <a:rPr sz="8000"/>
              <a:t>Title Text</a:t>
            </a:r>
          </a:p>
        </p:txBody>
      </p:sp>
      <p:sp>
        <p:nvSpPr>
          <p:cNvPr id="18" name="Shape 18"/>
          <p:cNvSpPr>
            <a:spLocks noGrp="1"/>
          </p:cNvSpPr>
          <p:nvPr>
            <p:ph type="body" idx="1"/>
          </p:nvPr>
        </p:nvSpPr>
        <p:spPr>
          <a:xfrm>
            <a:off x="650874" y="2041421"/>
            <a:ext cx="5745164" cy="1051030"/>
          </a:xfrm>
          <a:prstGeom prst="rect">
            <a:avLst/>
          </a:prstGeom>
        </p:spPr>
        <p:txBody>
          <a:bodyPr anchor="b"/>
          <a:lstStyle>
            <a:lvl1pPr>
              <a:defRPr sz="2400"/>
            </a:lvl1pPr>
            <a:lvl2pPr indent="457200">
              <a:defRPr sz="2400"/>
            </a:lvl2pPr>
            <a:lvl3pPr indent="914400">
              <a:defRPr sz="2400"/>
            </a:lvl3pPr>
            <a:lvl4pPr indent="1371600">
              <a:defRPr sz="2400"/>
            </a:lvl4pPr>
            <a:lvl5pPr indent="1828800">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0" name="Shape 20"/>
          <p:cNvSpPr>
            <a:spLocks noGrp="1"/>
          </p:cNvSpPr>
          <p:nvPr>
            <p:ph type="title"/>
          </p:nvPr>
        </p:nvSpPr>
        <p:spPr>
          <a:xfrm>
            <a:off x="1270000" y="254000"/>
            <a:ext cx="10464800" cy="24384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 name="Shape 23"/>
          <p:cNvSpPr>
            <a:spLocks noGrp="1"/>
          </p:cNvSpPr>
          <p:nvPr>
            <p:ph type="title"/>
          </p:nvPr>
        </p:nvSpPr>
        <p:spPr>
          <a:xfrm>
            <a:off x="650875" y="0"/>
            <a:ext cx="4278313" cy="2041525"/>
          </a:xfrm>
          <a:prstGeom prst="rect">
            <a:avLst/>
          </a:prstGeom>
        </p:spPr>
        <p:txBody>
          <a:bodyPr anchor="b"/>
          <a:lstStyle>
            <a:lvl1pPr algn="l">
              <a:defRPr sz="2000"/>
            </a:lvl1pPr>
          </a:lstStyle>
          <a:p>
            <a:pPr lvl="0">
              <a:defRPr sz="1800"/>
            </a:pPr>
            <a:r>
              <a:rPr sz="2000"/>
              <a:t>Title Text</a:t>
            </a:r>
          </a:p>
        </p:txBody>
      </p:sp>
      <p:sp>
        <p:nvSpPr>
          <p:cNvPr id="24" name="Shape 24"/>
          <p:cNvSpPr>
            <a:spLocks noGrp="1"/>
          </p:cNvSpPr>
          <p:nvPr>
            <p:ph type="body" idx="1"/>
          </p:nvPr>
        </p:nvSpPr>
        <p:spPr>
          <a:xfrm>
            <a:off x="5084763" y="0"/>
            <a:ext cx="7269161" cy="9101138"/>
          </a:xfrm>
          <a:prstGeom prst="rect">
            <a:avLst/>
          </a:prstGeom>
        </p:spPr>
        <p:txBody>
          <a:bodyPr/>
          <a:lstStyle>
            <a:lvl1pPr>
              <a:defRPr sz="3200"/>
            </a:lvl1pPr>
            <a:lvl2pPr>
              <a:defRPr sz="3200"/>
            </a:lvl2pPr>
            <a:lvl3pPr>
              <a:defRPr sz="3200"/>
            </a:lvl3pPr>
            <a:lvl4pPr>
              <a:defRPr sz="3200"/>
            </a:lvl4pPr>
            <a:lvl5pP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6" name="Shape 26"/>
          <p:cNvSpPr>
            <a:spLocks noGrp="1"/>
          </p:cNvSpPr>
          <p:nvPr>
            <p:ph type="title"/>
          </p:nvPr>
        </p:nvSpPr>
        <p:spPr>
          <a:xfrm>
            <a:off x="2549525" y="4389438"/>
            <a:ext cx="7802563" cy="3244851"/>
          </a:xfrm>
          <a:prstGeom prst="rect">
            <a:avLst/>
          </a:prstGeom>
        </p:spPr>
        <p:txBody>
          <a:bodyPr anchor="b"/>
          <a:lstStyle>
            <a:lvl1pPr algn="l">
              <a:defRPr sz="2000"/>
            </a:lvl1pPr>
          </a:lstStyle>
          <a:p>
            <a:pPr lvl="0">
              <a:defRPr sz="1800"/>
            </a:pPr>
            <a:r>
              <a:rPr sz="2000"/>
              <a:t>Title Text</a:t>
            </a:r>
          </a:p>
        </p:txBody>
      </p:sp>
      <p:sp>
        <p:nvSpPr>
          <p:cNvPr id="27" name="Shape 27"/>
          <p:cNvSpPr>
            <a:spLocks noGrp="1"/>
          </p:cNvSpPr>
          <p:nvPr>
            <p:ph type="body" idx="1"/>
          </p:nvPr>
        </p:nvSpPr>
        <p:spPr>
          <a:xfrm>
            <a:off x="2549525" y="7634288"/>
            <a:ext cx="7802563" cy="1144588"/>
          </a:xfrm>
          <a:prstGeom prst="rect">
            <a:avLst/>
          </a:prstGeom>
        </p:spPr>
        <p:txBody>
          <a:bodyPr/>
          <a:lstStyle>
            <a:lvl1pPr>
              <a:defRPr sz="1400"/>
            </a:lvl1pPr>
            <a:lvl2pPr indent="457200">
              <a:defRPr sz="1400"/>
            </a:lvl2pPr>
            <a:lvl3pPr indent="914400">
              <a:defRPr sz="1400"/>
            </a:lvl3pPr>
            <a:lvl4pPr indent="1371600">
              <a:defRPr sz="1400"/>
            </a:lvl4pPr>
            <a:lvl5pPr indent="1828800">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18600" y="0"/>
            <a:ext cx="2616200" cy="8737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8000"/>
              <a:t>Title Text</a:t>
            </a:r>
          </a:p>
        </p:txBody>
      </p:sp>
      <p:sp>
        <p:nvSpPr>
          <p:cNvPr id="3" name="Shape 3"/>
          <p:cNvSpPr>
            <a:spLocks noGrp="1"/>
          </p:cNvSpPr>
          <p:nvPr>
            <p:ph type="body" idx="1"/>
          </p:nvPr>
        </p:nvSpPr>
        <p:spPr>
          <a:xfrm>
            <a:off x="1270000" y="0"/>
            <a:ext cx="7696200" cy="8737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indent="457200" algn="ctr" defTabSz="584200">
        <a:defRPr sz="8000">
          <a:latin typeface="Helvetica Light"/>
          <a:ea typeface="Helvetica Light"/>
          <a:cs typeface="Helvetica Light"/>
          <a:sym typeface="Helvetica Light"/>
        </a:defRPr>
      </a:lvl6pPr>
      <a:lvl7pPr indent="914400" algn="ctr" defTabSz="584200">
        <a:defRPr sz="8000">
          <a:latin typeface="Helvetica Light"/>
          <a:ea typeface="Helvetica Light"/>
          <a:cs typeface="Helvetica Light"/>
          <a:sym typeface="Helvetica Light"/>
        </a:defRPr>
      </a:lvl7pPr>
      <a:lvl8pPr indent="1371600" algn="ctr" defTabSz="584200">
        <a:defRPr sz="8000">
          <a:latin typeface="Helvetica Light"/>
          <a:ea typeface="Helvetica Light"/>
          <a:cs typeface="Helvetica Light"/>
          <a:sym typeface="Helvetica Light"/>
        </a:defRPr>
      </a:lvl8pPr>
      <a:lvl9pPr indent="1828800" algn="ctr" defTabSz="584200">
        <a:defRPr sz="8000">
          <a:latin typeface="Helvetica Light"/>
          <a:ea typeface="Helvetica Light"/>
          <a:cs typeface="Helvetica Light"/>
          <a:sym typeface="Helvetica Light"/>
        </a:defRPr>
      </a:lvl9pPr>
    </p:titleStyle>
    <p:bodyStyle>
      <a:lvl1pPr defTabSz="584200">
        <a:spcBef>
          <a:spcPts val="4200"/>
        </a:spcBef>
        <a:defRPr sz="3800">
          <a:latin typeface="Helvetica Light"/>
          <a:ea typeface="Helvetica Light"/>
          <a:cs typeface="Helvetica Light"/>
          <a:sym typeface="Helvetica Light"/>
        </a:defRPr>
      </a:lvl1pPr>
      <a:lvl2pPr indent="342900" defTabSz="584200">
        <a:spcBef>
          <a:spcPts val="4200"/>
        </a:spcBef>
        <a:defRPr sz="3800">
          <a:latin typeface="Helvetica Light"/>
          <a:ea typeface="Helvetica Light"/>
          <a:cs typeface="Helvetica Light"/>
          <a:sym typeface="Helvetica Light"/>
        </a:defRPr>
      </a:lvl2pPr>
      <a:lvl3pPr indent="685800" defTabSz="584200">
        <a:spcBef>
          <a:spcPts val="4200"/>
        </a:spcBef>
        <a:defRPr sz="3800">
          <a:latin typeface="Helvetica Light"/>
          <a:ea typeface="Helvetica Light"/>
          <a:cs typeface="Helvetica Light"/>
          <a:sym typeface="Helvetica Light"/>
        </a:defRPr>
      </a:lvl3pPr>
      <a:lvl4pPr indent="1028700" defTabSz="584200">
        <a:spcBef>
          <a:spcPts val="4200"/>
        </a:spcBef>
        <a:defRPr sz="3800">
          <a:latin typeface="Helvetica Light"/>
          <a:ea typeface="Helvetica Light"/>
          <a:cs typeface="Helvetica Light"/>
          <a:sym typeface="Helvetica Light"/>
        </a:defRPr>
      </a:lvl4pPr>
      <a:lvl5pPr indent="1371600" defTabSz="584200">
        <a:spcBef>
          <a:spcPts val="4200"/>
        </a:spcBef>
        <a:defRPr sz="3800">
          <a:latin typeface="Helvetica Light"/>
          <a:ea typeface="Helvetica Light"/>
          <a:cs typeface="Helvetica Light"/>
          <a:sym typeface="Helvetica Light"/>
        </a:defRPr>
      </a:lvl5pPr>
      <a:lvl6pPr indent="1828800" defTabSz="584200">
        <a:spcBef>
          <a:spcPts val="4200"/>
        </a:spcBef>
        <a:defRPr sz="3800">
          <a:latin typeface="Helvetica Light"/>
          <a:ea typeface="Helvetica Light"/>
          <a:cs typeface="Helvetica Light"/>
          <a:sym typeface="Helvetica Light"/>
        </a:defRPr>
      </a:lvl6pPr>
      <a:lvl7pPr indent="2286000" defTabSz="584200">
        <a:spcBef>
          <a:spcPts val="4200"/>
        </a:spcBef>
        <a:defRPr sz="3800">
          <a:latin typeface="Helvetica Light"/>
          <a:ea typeface="Helvetica Light"/>
          <a:cs typeface="Helvetica Light"/>
          <a:sym typeface="Helvetica Light"/>
        </a:defRPr>
      </a:lvl7pPr>
      <a:lvl8pPr indent="2743200" defTabSz="584200">
        <a:spcBef>
          <a:spcPts val="4200"/>
        </a:spcBef>
        <a:defRPr sz="3800">
          <a:latin typeface="Helvetica Light"/>
          <a:ea typeface="Helvetica Light"/>
          <a:cs typeface="Helvetica Light"/>
          <a:sym typeface="Helvetica Light"/>
        </a:defRPr>
      </a:lvl8pPr>
      <a:lvl9pPr indent="3200400" defTabSz="584200">
        <a:spcBef>
          <a:spcPts val="4200"/>
        </a:spcBef>
        <a:defRPr sz="38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indent="342900" algn="r" defTabSz="584200">
        <a:defRPr sz="1200">
          <a:solidFill>
            <a:schemeClr val="tx1"/>
          </a:solidFill>
          <a:latin typeface="+mn-lt"/>
          <a:ea typeface="+mn-ea"/>
          <a:cs typeface="+mn-cs"/>
          <a:sym typeface="Helvetica Light"/>
        </a:defRPr>
      </a:lvl2pPr>
      <a:lvl3pPr indent="685800" algn="r" defTabSz="584200">
        <a:defRPr sz="1200">
          <a:solidFill>
            <a:schemeClr val="tx1"/>
          </a:solidFill>
          <a:latin typeface="+mn-lt"/>
          <a:ea typeface="+mn-ea"/>
          <a:cs typeface="+mn-cs"/>
          <a:sym typeface="Helvetica Light"/>
        </a:defRPr>
      </a:lvl3pPr>
      <a:lvl4pPr indent="1028700" algn="r" defTabSz="584200">
        <a:defRPr sz="1200">
          <a:solidFill>
            <a:schemeClr val="tx1"/>
          </a:solidFill>
          <a:latin typeface="+mn-lt"/>
          <a:ea typeface="+mn-ea"/>
          <a:cs typeface="+mn-cs"/>
          <a:sym typeface="Helvetica Light"/>
        </a:defRPr>
      </a:lvl4pPr>
      <a:lvl5pPr indent="1371600" algn="r" defTabSz="584200">
        <a:defRPr sz="1200">
          <a:solidFill>
            <a:schemeClr val="tx1"/>
          </a:solidFill>
          <a:latin typeface="+mn-lt"/>
          <a:ea typeface="+mn-ea"/>
          <a:cs typeface="+mn-cs"/>
          <a:sym typeface="Helvetica Light"/>
        </a:defRPr>
      </a:lvl5pPr>
      <a:lvl6pPr indent="2286000" algn="r" defTabSz="584200">
        <a:defRPr sz="1200">
          <a:solidFill>
            <a:schemeClr val="tx1"/>
          </a:solidFill>
          <a:latin typeface="+mn-lt"/>
          <a:ea typeface="+mn-ea"/>
          <a:cs typeface="+mn-cs"/>
          <a:sym typeface="Helvetica Light"/>
        </a:defRPr>
      </a:lvl6pPr>
      <a:lvl7pPr indent="2743200" algn="r" defTabSz="584200">
        <a:defRPr sz="1200">
          <a:solidFill>
            <a:schemeClr val="tx1"/>
          </a:solidFill>
          <a:latin typeface="+mn-lt"/>
          <a:ea typeface="+mn-ea"/>
          <a:cs typeface="+mn-cs"/>
          <a:sym typeface="Helvetica Light"/>
        </a:defRPr>
      </a:lvl7pPr>
      <a:lvl8pPr indent="3200400" algn="r" defTabSz="584200">
        <a:defRPr sz="1200">
          <a:solidFill>
            <a:schemeClr val="tx1"/>
          </a:solidFill>
          <a:latin typeface="+mn-lt"/>
          <a:ea typeface="+mn-ea"/>
          <a:cs typeface="+mn-cs"/>
          <a:sym typeface="Helvetica Light"/>
        </a:defRPr>
      </a:lvl8pPr>
      <a:lvl9pPr indent="3657600"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1.jpeg" descr="image1.jpg"/>
          <p:cNvPicPr/>
          <p:nvPr/>
        </p:nvPicPr>
        <p:blipFill>
          <a:blip r:embed="rId2">
            <a:extLst/>
          </a:blip>
          <a:stretch>
            <a:fillRect/>
          </a:stretch>
        </p:blipFill>
        <p:spPr>
          <a:xfrm>
            <a:off x="0" y="258762"/>
            <a:ext cx="4570413" cy="1431926"/>
          </a:xfrm>
          <a:prstGeom prst="rect">
            <a:avLst/>
          </a:prstGeom>
          <a:ln w="12700">
            <a:miter lim="400000"/>
          </a:ln>
        </p:spPr>
      </p:pic>
      <p:pic>
        <p:nvPicPr>
          <p:cNvPr id="44" name="image2.jpeg" descr="image2.jpg"/>
          <p:cNvPicPr/>
          <p:nvPr/>
        </p:nvPicPr>
        <p:blipFill>
          <a:blip r:embed="rId3">
            <a:extLst/>
          </a:blip>
          <a:stretch>
            <a:fillRect/>
          </a:stretch>
        </p:blipFill>
        <p:spPr>
          <a:xfrm>
            <a:off x="0" y="2149701"/>
            <a:ext cx="13004800" cy="7554913"/>
          </a:xfrm>
          <a:prstGeom prst="rect">
            <a:avLst/>
          </a:prstGeom>
          <a:ln w="12700">
            <a:miter lim="400000"/>
          </a:ln>
        </p:spPr>
      </p:pic>
      <p:pic>
        <p:nvPicPr>
          <p:cNvPr id="45" name="image3.jpeg" descr="image3.jpg"/>
          <p:cNvPicPr/>
          <p:nvPr/>
        </p:nvPicPr>
        <p:blipFill>
          <a:blip r:embed="rId4">
            <a:extLst/>
          </a:blip>
          <a:srcRect l="832" t="10987"/>
          <a:stretch>
            <a:fillRect/>
          </a:stretch>
        </p:blipFill>
        <p:spPr>
          <a:xfrm>
            <a:off x="-1" y="1690688"/>
            <a:ext cx="13004801" cy="508000"/>
          </a:xfrm>
          <a:prstGeom prst="rect">
            <a:avLst/>
          </a:prstGeom>
          <a:ln w="12700">
            <a:miter lim="400000"/>
          </a:ln>
        </p:spPr>
      </p:pic>
      <p:pic>
        <p:nvPicPr>
          <p:cNvPr id="46" name="image4.jpeg" descr="image4.jpg"/>
          <p:cNvPicPr/>
          <p:nvPr/>
        </p:nvPicPr>
        <p:blipFill>
          <a:blip r:embed="rId5">
            <a:extLst/>
          </a:blip>
          <a:stretch>
            <a:fillRect/>
          </a:stretch>
        </p:blipFill>
        <p:spPr>
          <a:xfrm>
            <a:off x="1620837" y="2816225"/>
            <a:ext cx="2146301" cy="6394450"/>
          </a:xfrm>
          <a:prstGeom prst="rect">
            <a:avLst/>
          </a:prstGeom>
          <a:ln w="12700">
            <a:miter lim="400000"/>
          </a:ln>
        </p:spPr>
      </p:pic>
      <p:pic>
        <p:nvPicPr>
          <p:cNvPr id="47" name="image5.jpeg" descr="image5.jpg"/>
          <p:cNvPicPr/>
          <p:nvPr/>
        </p:nvPicPr>
        <p:blipFill>
          <a:blip r:embed="rId6">
            <a:extLst/>
          </a:blip>
          <a:stretch>
            <a:fillRect/>
          </a:stretch>
        </p:blipFill>
        <p:spPr>
          <a:xfrm>
            <a:off x="9348788" y="6935788"/>
            <a:ext cx="3656012" cy="2817812"/>
          </a:xfrm>
          <a:prstGeom prst="rect">
            <a:avLst/>
          </a:prstGeom>
          <a:ln w="12700">
            <a:miter lim="400000"/>
          </a:ln>
        </p:spPr>
      </p:pic>
      <p:pic>
        <p:nvPicPr>
          <p:cNvPr id="48" name="image6.png" descr="image1.png"/>
          <p:cNvPicPr/>
          <p:nvPr/>
        </p:nvPicPr>
        <p:blipFill>
          <a:blip r:embed="rId7">
            <a:extLst/>
          </a:blip>
          <a:stretch>
            <a:fillRect/>
          </a:stretch>
        </p:blipFill>
        <p:spPr>
          <a:xfrm>
            <a:off x="11877675" y="80962"/>
            <a:ext cx="838200" cy="1390651"/>
          </a:xfrm>
          <a:prstGeom prst="rect">
            <a:avLst/>
          </a:prstGeom>
          <a:ln w="12700">
            <a:miter lim="400000"/>
          </a:ln>
        </p:spPr>
      </p:pic>
      <p:grpSp>
        <p:nvGrpSpPr>
          <p:cNvPr id="51" name="Group 51"/>
          <p:cNvGrpSpPr/>
          <p:nvPr/>
        </p:nvGrpSpPr>
        <p:grpSpPr>
          <a:xfrm>
            <a:off x="3175" y="9359900"/>
            <a:ext cx="1938339" cy="381000"/>
            <a:chOff x="0" y="0"/>
            <a:chExt cx="1938338" cy="381000"/>
          </a:xfrm>
        </p:grpSpPr>
        <p:sp>
          <p:nvSpPr>
            <p:cNvPr id="49" name="Shape 49"/>
            <p:cNvSpPr/>
            <p:nvPr/>
          </p:nvSpPr>
          <p:spPr>
            <a:xfrm>
              <a:off x="0" y="0"/>
              <a:ext cx="1938339"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endParaRPr/>
            </a:p>
          </p:txBody>
        </p:sp>
        <p:sp>
          <p:nvSpPr>
            <p:cNvPr id="50" name="Shape 50"/>
            <p:cNvSpPr/>
            <p:nvPr/>
          </p:nvSpPr>
          <p:spPr>
            <a:xfrm>
              <a:off x="0" y="12700"/>
              <a:ext cx="1938339"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grpSp>
        <p:nvGrpSpPr>
          <p:cNvPr id="54" name="Group 54"/>
          <p:cNvGrpSpPr/>
          <p:nvPr/>
        </p:nvGrpSpPr>
        <p:grpSpPr>
          <a:xfrm>
            <a:off x="3478212" y="3746500"/>
            <a:ext cx="8648700" cy="673100"/>
            <a:chOff x="0" y="0"/>
            <a:chExt cx="8648700" cy="673100"/>
          </a:xfrm>
        </p:grpSpPr>
        <p:sp>
          <p:nvSpPr>
            <p:cNvPr id="52" name="Shape 52"/>
            <p:cNvSpPr/>
            <p:nvPr/>
          </p:nvSpPr>
          <p:spPr>
            <a:xfrm>
              <a:off x="0" y="0"/>
              <a:ext cx="8648700" cy="673100"/>
            </a:xfrm>
            <a:prstGeom prst="rect">
              <a:avLst/>
            </a:prstGeom>
            <a:noFill/>
            <a:ln w="25400" cap="flat">
              <a:solidFill>
                <a:srgbClr val="D3B21C"/>
              </a:solidFill>
              <a:prstDash val="solid"/>
              <a:miter lim="0"/>
            </a:ln>
            <a:effectLst/>
          </p:spPr>
          <p:txBody>
            <a:bodyPr wrap="square" lIns="0" tIns="0" rIns="0" bIns="0" numCol="1" anchor="ctr">
              <a:noAutofit/>
            </a:bodyPr>
            <a:lstStyle/>
            <a:p>
              <a:pPr lvl="0">
                <a:defRPr>
                  <a:solidFill>
                    <a:srgbClr val="FFFF00"/>
                  </a:solidFill>
                </a:defRPr>
              </a:pPr>
              <a:endParaRPr/>
            </a:p>
          </p:txBody>
        </p:sp>
        <p:sp>
          <p:nvSpPr>
            <p:cNvPr id="53" name="Shape 53"/>
            <p:cNvSpPr/>
            <p:nvPr/>
          </p:nvSpPr>
          <p:spPr>
            <a:xfrm>
              <a:off x="0" y="12700"/>
              <a:ext cx="8648700" cy="647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a:solidFill>
                    <a:srgbClr val="FFFF00"/>
                  </a:solidFill>
                </a:defRPr>
              </a:lvl1pPr>
            </a:lstStyle>
            <a:p>
              <a:pPr lvl="0">
                <a:defRPr sz="1800">
                  <a:solidFill>
                    <a:srgbClr val="000000"/>
                  </a:solidFill>
                </a:defRPr>
              </a:pPr>
              <a:r>
                <a:rPr sz="3600">
                  <a:solidFill>
                    <a:srgbClr val="FFFF00"/>
                  </a:solidFill>
                </a:rPr>
                <a:t>DEVELOPMENT WITH A DIFFERENCE</a:t>
              </a:r>
            </a:p>
          </p:txBody>
        </p:sp>
      </p:grpSp>
      <p:grpSp>
        <p:nvGrpSpPr>
          <p:cNvPr id="57" name="Group 57"/>
          <p:cNvGrpSpPr/>
          <p:nvPr/>
        </p:nvGrpSpPr>
        <p:grpSpPr>
          <a:xfrm>
            <a:off x="4686299" y="5638800"/>
            <a:ext cx="5703889" cy="1955800"/>
            <a:chOff x="0" y="0"/>
            <a:chExt cx="5703888" cy="1955800"/>
          </a:xfrm>
        </p:grpSpPr>
        <p:sp>
          <p:nvSpPr>
            <p:cNvPr id="55" name="Shape 55"/>
            <p:cNvSpPr/>
            <p:nvPr/>
          </p:nvSpPr>
          <p:spPr>
            <a:xfrm>
              <a:off x="-1" y="0"/>
              <a:ext cx="5703889" cy="1955800"/>
            </a:xfrm>
            <a:prstGeom prst="rect">
              <a:avLst/>
            </a:prstGeom>
            <a:noFill/>
            <a:ln w="25400" cap="flat">
              <a:solidFill>
                <a:srgbClr val="D3B21C"/>
              </a:solidFill>
              <a:prstDash val="solid"/>
              <a:miter lim="0"/>
            </a:ln>
            <a:effectLst/>
          </p:spPr>
          <p:txBody>
            <a:bodyPr wrap="square" lIns="0" tIns="0" rIns="0" bIns="0" numCol="1" anchor="ctr">
              <a:noAutofit/>
            </a:bodyPr>
            <a:lstStyle/>
            <a:p>
              <a:pPr lvl="0"/>
              <a:endParaRPr/>
            </a:p>
          </p:txBody>
        </p:sp>
        <p:sp>
          <p:nvSpPr>
            <p:cNvPr id="56" name="Shape 56"/>
            <p:cNvSpPr/>
            <p:nvPr/>
          </p:nvSpPr>
          <p:spPr>
            <a:xfrm>
              <a:off x="-1" y="12700"/>
              <a:ext cx="5703889" cy="1930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000">
                  <a:solidFill>
                    <a:srgbClr val="F2CC20"/>
                  </a:solidFill>
                </a:rPr>
                <a:t>PROFESSOR KAMARULAZIZI IBRAHIM PHD</a:t>
              </a:r>
            </a:p>
            <a:p>
              <a:pPr lvl="0">
                <a:defRPr sz="1800"/>
              </a:pPr>
              <a:r>
                <a:rPr sz="2000">
                  <a:solidFill>
                    <a:srgbClr val="F2CC20"/>
                  </a:solidFill>
                </a:rPr>
                <a:t>Director</a:t>
              </a:r>
            </a:p>
            <a:p>
              <a:pPr lvl="0">
                <a:defRPr sz="1800"/>
              </a:pPr>
              <a:r>
                <a:rPr sz="2000">
                  <a:solidFill>
                    <a:srgbClr val="F2CC20"/>
                  </a:solidFill>
                </a:rPr>
                <a:t>Centre for Global Sustainability Studies</a:t>
              </a:r>
            </a:p>
            <a:p>
              <a:pPr lvl="0">
                <a:defRPr sz="1800"/>
              </a:pPr>
              <a:r>
                <a:rPr sz="2000">
                  <a:solidFill>
                    <a:srgbClr val="F2CC20"/>
                  </a:solidFill>
                </a:rPr>
                <a:t>Universiti Sains Malaysia</a:t>
              </a:r>
            </a:p>
            <a:p>
              <a:pPr lvl="0">
                <a:defRPr sz="1800"/>
              </a:pPr>
              <a:r>
                <a:rPr sz="2000">
                  <a:solidFill>
                    <a:srgbClr val="F2CC20"/>
                  </a:solidFill>
                </a:rPr>
                <a:t>11800 Penang, MALAYSIA</a:t>
              </a:r>
            </a:p>
            <a:p>
              <a:pPr lvl="0">
                <a:defRPr sz="1800"/>
              </a:pPr>
              <a:r>
                <a:rPr sz="2000">
                  <a:solidFill>
                    <a:srgbClr val="F2CC20"/>
                  </a:solidFill>
                </a:rPr>
                <a:t>kamarul@usm.my</a:t>
              </a:r>
            </a:p>
          </p:txBody>
        </p:sp>
      </p:grpSp>
      <p:pic>
        <p:nvPicPr>
          <p:cNvPr id="58" name="image7.png" descr="image3.gif"/>
          <p:cNvPicPr/>
          <p:nvPr/>
        </p:nvPicPr>
        <p:blipFill>
          <a:blip r:embed="rId8">
            <a:extLst/>
          </a:blip>
          <a:stretch>
            <a:fillRect/>
          </a:stretch>
        </p:blipFill>
        <p:spPr>
          <a:xfrm>
            <a:off x="5397500" y="152400"/>
            <a:ext cx="4064000" cy="147637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11"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12" name="Shape 112"/>
          <p:cNvSpPr>
            <a:spLocks noGrp="1"/>
          </p:cNvSpPr>
          <p:nvPr>
            <p:ph type="body" idx="4294967295"/>
          </p:nvPr>
        </p:nvSpPr>
        <p:spPr>
          <a:xfrm>
            <a:off x="758613" y="1625599"/>
            <a:ext cx="11370170" cy="7414544"/>
          </a:xfrm>
          <a:prstGeom prst="rect">
            <a:avLst/>
          </a:prstGeom>
        </p:spPr>
        <p:txBody>
          <a:bodyPr lIns="65023" tIns="65023" rIns="65023" bIns="65023" anchor="t">
            <a:normAutofit/>
          </a:bodyPr>
          <a:lstStyle/>
          <a:p>
            <a:pPr marL="502919" lvl="0" indent="-502919"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Dethronement of GNP in the 1970s and increasing emphasis on “redistribution from growth” </a:t>
            </a:r>
          </a:p>
          <a:p>
            <a:pPr marL="502919" lvl="0" indent="-502919"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Increasing emphasis on non-economic social indicators</a:t>
            </a:r>
          </a:p>
          <a:p>
            <a:pPr marL="480059" lvl="0" indent="-480059" defTabSz="914400">
              <a:spcBef>
                <a:spcPts val="700"/>
              </a:spcBef>
              <a:buClr>
                <a:srgbClr val="330066"/>
              </a:buClr>
              <a:buSzPct val="70000"/>
              <a:buFont typeface="Helvetica"/>
              <a:buChar char="●"/>
              <a:defRPr sz="1800"/>
            </a:pPr>
            <a:r>
              <a:rPr sz="4200">
                <a:uFill>
                  <a:solidFill/>
                </a:uFill>
                <a:latin typeface="Arial"/>
                <a:ea typeface="Arial"/>
                <a:cs typeface="Arial"/>
                <a:sym typeface="Arial"/>
              </a:rPr>
              <a:t>Economic development consists of the reduction or elimination of </a:t>
            </a:r>
            <a:r>
              <a:rPr sz="4200" b="1">
                <a:uFill>
                  <a:solidFill/>
                </a:uFill>
                <a:latin typeface="Arial"/>
                <a:ea typeface="Arial"/>
                <a:cs typeface="Arial"/>
                <a:sym typeface="Arial"/>
              </a:rPr>
              <a:t>poverty</a:t>
            </a:r>
            <a:r>
              <a:rPr sz="4200">
                <a:uFill>
                  <a:solidFill/>
                </a:uFill>
                <a:latin typeface="Arial"/>
                <a:ea typeface="Arial"/>
                <a:cs typeface="Arial"/>
                <a:sym typeface="Arial"/>
              </a:rPr>
              <a:t>, </a:t>
            </a:r>
            <a:r>
              <a:rPr sz="4200" b="1">
                <a:uFill>
                  <a:solidFill/>
                </a:uFill>
                <a:latin typeface="Arial"/>
                <a:ea typeface="Arial"/>
                <a:cs typeface="Arial"/>
                <a:sym typeface="Arial"/>
              </a:rPr>
              <a:t>inequality </a:t>
            </a:r>
            <a:r>
              <a:rPr sz="4200">
                <a:uFill>
                  <a:solidFill/>
                </a:uFill>
                <a:latin typeface="Arial"/>
                <a:ea typeface="Arial"/>
                <a:cs typeface="Arial"/>
                <a:sym typeface="Arial"/>
              </a:rPr>
              <a:t>and </a:t>
            </a:r>
            <a:r>
              <a:rPr sz="4200" b="1">
                <a:uFill>
                  <a:solidFill/>
                </a:uFill>
                <a:latin typeface="Arial"/>
                <a:ea typeface="Arial"/>
                <a:cs typeface="Arial"/>
                <a:sym typeface="Arial"/>
              </a:rPr>
              <a:t>unemployment </a:t>
            </a:r>
            <a:r>
              <a:rPr sz="4200">
                <a:uFill>
                  <a:solidFill/>
                </a:uFill>
                <a:latin typeface="Arial"/>
                <a:ea typeface="Arial"/>
                <a:cs typeface="Arial"/>
                <a:sym typeface="Arial"/>
              </a:rPr>
              <a:t>within the context of a growing economy.</a:t>
            </a:r>
          </a:p>
        </p:txBody>
      </p:sp>
      <p:sp>
        <p:nvSpPr>
          <p:cNvPr id="113" name="Shape 113"/>
          <p:cNvSpPr>
            <a:spLocks noGrp="1"/>
          </p:cNvSpPr>
          <p:nvPr>
            <p:ph type="title" idx="4294967295"/>
          </p:nvPr>
        </p:nvSpPr>
        <p:spPr>
          <a:xfrm>
            <a:off x="129269" y="-458330"/>
            <a:ext cx="11265735" cy="1372730"/>
          </a:xfrm>
          <a:prstGeom prst="rect">
            <a:avLst/>
          </a:prstGeom>
        </p:spPr>
        <p:txBody>
          <a:bodyPr lIns="65023" tIns="65023" rIns="65023" bIns="65023" anchor="b">
            <a:normAutofit/>
          </a:bodyPr>
          <a:lstStyle>
            <a:lvl1pPr algn="l" defTabSz="1300480">
              <a:defRPr sz="4000" b="1">
                <a:solidFill>
                  <a:srgbClr val="FFFFFF"/>
                </a:solidFill>
                <a:uFill>
                  <a:solidFill>
                    <a:srgbClr val="330066"/>
                  </a:solidFill>
                </a:uFill>
                <a:latin typeface="Arial"/>
                <a:ea typeface="Arial"/>
                <a:cs typeface="Arial"/>
                <a:sym typeface="Arial"/>
              </a:defRPr>
            </a:lvl1pPr>
          </a:lstStyle>
          <a:p>
            <a:pPr lvl="0">
              <a:defRPr sz="1800" b="0">
                <a:solidFill>
                  <a:srgbClr val="000000"/>
                </a:solidFill>
                <a:uFillTx/>
              </a:defRPr>
            </a:pPr>
            <a:r>
              <a:rPr sz="4000" b="1">
                <a:solidFill>
                  <a:srgbClr val="FFFFFF"/>
                </a:solidFill>
                <a:uFill>
                  <a:solidFill>
                    <a:srgbClr val="330066"/>
                  </a:solidFill>
                </a:uFill>
              </a:rPr>
              <a:t>Definition of Economic Development: 1970s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16"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17" name="Shape 117"/>
          <p:cNvSpPr>
            <a:spLocks noGrp="1"/>
          </p:cNvSpPr>
          <p:nvPr>
            <p:ph type="body" idx="4294967295"/>
          </p:nvPr>
        </p:nvSpPr>
        <p:spPr>
          <a:xfrm>
            <a:off x="666044" y="2111022"/>
            <a:ext cx="11812694" cy="6439183"/>
          </a:xfrm>
          <a:prstGeom prst="rect">
            <a:avLst/>
          </a:prstGeom>
        </p:spPr>
        <p:txBody>
          <a:bodyPr lIns="65023" tIns="65023" rIns="65023" bIns="65023" anchor="t">
            <a:normAutofit/>
          </a:bodyPr>
          <a:lstStyle/>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Economic growth is not an end in itself and has to enhance the lives people lead and the freedoms that they enjoy</a:t>
            </a:r>
          </a:p>
          <a:p>
            <a:pPr marL="434340" lvl="0" indent="-434340" defTabSz="914400">
              <a:lnSpc>
                <a:spcPct val="90000"/>
              </a:lnSpc>
              <a:spcBef>
                <a:spcPts val="600"/>
              </a:spcBef>
              <a:buClr>
                <a:srgbClr val="330066"/>
              </a:buClr>
              <a:buSzPct val="70000"/>
              <a:buFont typeface="Helvetica"/>
              <a:buChar char="●"/>
              <a:defRPr sz="1800"/>
            </a:pPr>
            <a:r>
              <a:rPr sz="3800" b="1">
                <a:uFill>
                  <a:solidFill/>
                </a:uFill>
                <a:latin typeface="Arial"/>
                <a:ea typeface="Arial"/>
                <a:cs typeface="Arial"/>
                <a:sym typeface="Arial"/>
              </a:rPr>
              <a:t>Capability to function</a:t>
            </a:r>
            <a:r>
              <a:rPr sz="3800">
                <a:uFill>
                  <a:solidFill/>
                </a:uFill>
                <a:latin typeface="Arial"/>
                <a:ea typeface="Arial"/>
                <a:cs typeface="Arial"/>
                <a:sym typeface="Arial"/>
              </a:rPr>
              <a:t> is what matters for status as a poor/non-poor person and it goes beyond availability of commodities</a:t>
            </a:r>
          </a:p>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Capabilities: “freedom that a person has in terms of the choice of his functionings,…”</a:t>
            </a:r>
          </a:p>
          <a:p>
            <a:pPr marL="434340" lvl="0" indent="-434340" defTabSz="914400">
              <a:lnSpc>
                <a:spcPct val="90000"/>
              </a:lnSpc>
              <a:spcBef>
                <a:spcPts val="600"/>
              </a:spcBef>
              <a:buClr>
                <a:srgbClr val="330066"/>
              </a:buClr>
              <a:buSzPct val="70000"/>
              <a:buFont typeface="Helvetica"/>
              <a:buChar char="●"/>
              <a:defRPr sz="1800"/>
            </a:pPr>
            <a:r>
              <a:rPr sz="3800" b="1">
                <a:uFill>
                  <a:solidFill/>
                </a:uFill>
                <a:latin typeface="Arial"/>
                <a:ea typeface="Arial"/>
                <a:cs typeface="Arial"/>
                <a:sym typeface="Arial"/>
              </a:rPr>
              <a:t>Functionings</a:t>
            </a:r>
            <a:r>
              <a:rPr sz="3800">
                <a:uFill>
                  <a:solidFill/>
                </a:uFill>
                <a:latin typeface="Arial"/>
                <a:ea typeface="Arial"/>
                <a:cs typeface="Arial"/>
                <a:sym typeface="Arial"/>
              </a:rPr>
              <a:t> is what  a person does with commodities of given characteristics that they possess/control</a:t>
            </a:r>
          </a:p>
        </p:txBody>
      </p:sp>
      <p:sp>
        <p:nvSpPr>
          <p:cNvPr id="118" name="Shape 118"/>
          <p:cNvSpPr>
            <a:spLocks noGrp="1"/>
          </p:cNvSpPr>
          <p:nvPr>
            <p:ph type="title" idx="4294967295"/>
          </p:nvPr>
        </p:nvSpPr>
        <p:spPr>
          <a:xfrm>
            <a:off x="472225" y="-149014"/>
            <a:ext cx="10728962" cy="1517228"/>
          </a:xfrm>
          <a:prstGeom prst="rect">
            <a:avLst/>
          </a:prstGeom>
        </p:spPr>
        <p:txBody>
          <a:bodyPr lIns="65023" tIns="65023" rIns="65023" bIns="65023" anchor="b">
            <a:normAutofit/>
          </a:bodyPr>
          <a:lstStyle>
            <a:lvl1pPr algn="l" defTabSz="1300480">
              <a:spcBef>
                <a:spcPts val="700"/>
              </a:spcBef>
              <a:defRPr sz="4400">
                <a:solidFill>
                  <a:srgbClr val="FFFFFF"/>
                </a:solidFill>
                <a:uFill>
                  <a:solidFill>
                    <a:srgbClr val="000099"/>
                  </a:solidFill>
                </a:uFill>
                <a:latin typeface="Arial"/>
                <a:ea typeface="Arial"/>
                <a:cs typeface="Arial"/>
                <a:sym typeface="Arial"/>
              </a:defRPr>
            </a:lvl1pPr>
          </a:lstStyle>
          <a:p>
            <a:pPr lvl="0">
              <a:defRPr sz="1800">
                <a:solidFill>
                  <a:srgbClr val="000000"/>
                </a:solidFill>
                <a:uFillTx/>
              </a:defRPr>
            </a:pPr>
            <a:r>
              <a:rPr sz="4400">
                <a:solidFill>
                  <a:srgbClr val="FFFFFF"/>
                </a:solidFill>
                <a:uFill>
                  <a:solidFill>
                    <a:srgbClr val="000099"/>
                  </a:solidFill>
                </a:uFill>
              </a:rPr>
              <a:t>Human goals of economic development : Sen’s “Capabilities” Approach: 1985</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21"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22" name="Shape 122"/>
          <p:cNvSpPr>
            <a:spLocks noGrp="1"/>
          </p:cNvSpPr>
          <p:nvPr>
            <p:ph type="body" idx="4294967295"/>
          </p:nvPr>
        </p:nvSpPr>
        <p:spPr>
          <a:xfrm>
            <a:off x="511386" y="1524000"/>
            <a:ext cx="11982028" cy="7602070"/>
          </a:xfrm>
          <a:prstGeom prst="rect">
            <a:avLst/>
          </a:prstGeom>
        </p:spPr>
        <p:txBody>
          <a:bodyPr lIns="65023" tIns="65023" rIns="65023" bIns="65023" anchor="t">
            <a:normAutofit/>
          </a:bodyPr>
          <a:lstStyle/>
          <a:p>
            <a:pPr marL="434340" lvl="0" indent="-434340" defTabSz="914400">
              <a:spcBef>
                <a:spcPts val="600"/>
              </a:spcBef>
              <a:buClr>
                <a:srgbClr val="330066"/>
              </a:buClr>
              <a:buSzPct val="70000"/>
              <a:buFont typeface="Helvetica"/>
              <a:buChar char="●"/>
              <a:defRPr sz="1800"/>
            </a:pPr>
            <a:r>
              <a:rPr sz="3800">
                <a:uFill>
                  <a:solidFill/>
                </a:uFill>
                <a:latin typeface="Arial"/>
                <a:ea typeface="Arial"/>
                <a:cs typeface="Arial"/>
                <a:sym typeface="Arial"/>
              </a:rPr>
              <a:t>The concept of functionings reflects the various things a person may value doing</a:t>
            </a:r>
          </a:p>
          <a:p>
            <a:pPr marL="434340" lvl="0" indent="-434340" defTabSz="914400">
              <a:spcBef>
                <a:spcPts val="600"/>
              </a:spcBef>
              <a:buClr>
                <a:srgbClr val="330066"/>
              </a:buClr>
              <a:buSzPct val="70000"/>
              <a:buFont typeface="Helvetica"/>
              <a:buChar char="●"/>
              <a:defRPr sz="1800"/>
            </a:pPr>
            <a:r>
              <a:rPr sz="3800">
                <a:uFill>
                  <a:solidFill/>
                </a:uFill>
                <a:latin typeface="Arial"/>
                <a:ea typeface="Arial"/>
                <a:cs typeface="Arial"/>
                <a:sym typeface="Arial"/>
              </a:rPr>
              <a:t>Therefore, development cannot focus only on income, but we also need to look at other factors impacting a person’s capability to function. </a:t>
            </a:r>
          </a:p>
          <a:p>
            <a:pPr marL="434340" lvl="0" indent="-434340" defTabSz="914400">
              <a:spcBef>
                <a:spcPts val="600"/>
              </a:spcBef>
              <a:buClr>
                <a:srgbClr val="330066"/>
              </a:buClr>
              <a:buSzPct val="70000"/>
              <a:buFont typeface="Helvetica"/>
              <a:buChar char="●"/>
              <a:defRPr sz="1800"/>
            </a:pPr>
            <a:r>
              <a:rPr sz="3800">
                <a:uFill>
                  <a:solidFill/>
                </a:uFill>
                <a:latin typeface="Arial"/>
                <a:ea typeface="Arial"/>
                <a:cs typeface="Arial"/>
                <a:sym typeface="Arial"/>
              </a:rPr>
              <a:t>Amartya Sen traced five sources of disparity between real incomes and actual advantages: </a:t>
            </a:r>
          </a:p>
          <a:p>
            <a:pPr marL="830873" lvl="1" indent="-373673" defTabSz="914400">
              <a:spcBef>
                <a:spcPts val="500"/>
              </a:spcBef>
              <a:buClr>
                <a:srgbClr val="669999"/>
              </a:buClr>
              <a:buSzPct val="70000"/>
              <a:buFont typeface="Helvetica"/>
              <a:buChar char="●"/>
              <a:defRPr sz="1800"/>
            </a:pPr>
            <a:r>
              <a:rPr sz="3400">
                <a:uFill>
                  <a:solidFill/>
                </a:uFill>
                <a:latin typeface="Arial"/>
                <a:ea typeface="Arial"/>
                <a:cs typeface="Arial"/>
                <a:sym typeface="Arial"/>
              </a:rPr>
              <a:t>Personal heterogeneities</a:t>
            </a:r>
          </a:p>
          <a:p>
            <a:pPr marL="830873" lvl="1" indent="-373673" defTabSz="914400">
              <a:spcBef>
                <a:spcPts val="500"/>
              </a:spcBef>
              <a:buClr>
                <a:srgbClr val="669999"/>
              </a:buClr>
              <a:buSzPct val="70000"/>
              <a:buFont typeface="Helvetica"/>
              <a:buChar char="●"/>
              <a:defRPr sz="1800"/>
            </a:pPr>
            <a:r>
              <a:rPr sz="3400">
                <a:uFill>
                  <a:solidFill/>
                </a:uFill>
                <a:latin typeface="Arial"/>
                <a:ea typeface="Arial"/>
                <a:cs typeface="Arial"/>
                <a:sym typeface="Arial"/>
              </a:rPr>
              <a:t>Environmental diversities</a:t>
            </a:r>
          </a:p>
          <a:p>
            <a:pPr marL="830873" lvl="1" indent="-373673" defTabSz="914400">
              <a:spcBef>
                <a:spcPts val="500"/>
              </a:spcBef>
              <a:buClr>
                <a:srgbClr val="669999"/>
              </a:buClr>
              <a:buSzPct val="70000"/>
              <a:buFont typeface="Helvetica"/>
              <a:buChar char="●"/>
              <a:defRPr sz="1800"/>
            </a:pPr>
            <a:r>
              <a:rPr sz="3400">
                <a:uFill>
                  <a:solidFill/>
                </a:uFill>
                <a:latin typeface="Arial"/>
                <a:ea typeface="Arial"/>
                <a:cs typeface="Arial"/>
                <a:sym typeface="Arial"/>
              </a:rPr>
              <a:t>Social climate variations</a:t>
            </a:r>
          </a:p>
          <a:p>
            <a:pPr marL="830873" lvl="1" indent="-373673" defTabSz="914400">
              <a:spcBef>
                <a:spcPts val="500"/>
              </a:spcBef>
              <a:buClr>
                <a:srgbClr val="669999"/>
              </a:buClr>
              <a:buSzPct val="70000"/>
              <a:buFont typeface="Helvetica"/>
              <a:buChar char="●"/>
              <a:defRPr sz="1800"/>
            </a:pPr>
            <a:r>
              <a:rPr sz="3400">
                <a:uFill>
                  <a:solidFill/>
                </a:uFill>
                <a:latin typeface="Arial"/>
                <a:ea typeface="Arial"/>
                <a:cs typeface="Arial"/>
                <a:sym typeface="Arial"/>
              </a:rPr>
              <a:t>Differences in relational perspectives</a:t>
            </a:r>
          </a:p>
          <a:p>
            <a:pPr marL="830873" lvl="1" indent="-373673" defTabSz="914400">
              <a:spcBef>
                <a:spcPts val="500"/>
              </a:spcBef>
              <a:buClr>
                <a:srgbClr val="669999"/>
              </a:buClr>
              <a:buSzPct val="70000"/>
              <a:buFont typeface="Helvetica"/>
              <a:buChar char="●"/>
              <a:defRPr sz="1800"/>
            </a:pPr>
            <a:r>
              <a:rPr sz="3400">
                <a:uFill>
                  <a:solidFill/>
                </a:uFill>
                <a:latin typeface="Arial"/>
                <a:ea typeface="Arial"/>
                <a:cs typeface="Arial"/>
                <a:sym typeface="Arial"/>
              </a:rPr>
              <a:t>Distribution within family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25"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26" name="Shape 126"/>
          <p:cNvSpPr>
            <a:spLocks noGrp="1"/>
          </p:cNvSpPr>
          <p:nvPr>
            <p:ph type="body" idx="4294967295"/>
          </p:nvPr>
        </p:nvSpPr>
        <p:spPr>
          <a:xfrm>
            <a:off x="666044" y="1907822"/>
            <a:ext cx="12085885" cy="6416605"/>
          </a:xfrm>
          <a:prstGeom prst="rect">
            <a:avLst/>
          </a:prstGeom>
        </p:spPr>
        <p:txBody>
          <a:bodyPr lIns="65023" tIns="65023" rIns="65023" bIns="65023" anchor="t">
            <a:normAutofit/>
          </a:bodyPr>
          <a:lstStyle/>
          <a:p>
            <a:pPr marL="502919" lvl="0" indent="-502919"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World Bank in its 1991 WDR asserted that the “challenge of development is to improve the quality of life.”  </a:t>
            </a:r>
          </a:p>
          <a:p>
            <a:pPr marL="480059" lvl="0" indent="-480059" defTabSz="914400">
              <a:spcBef>
                <a:spcPts val="700"/>
              </a:spcBef>
              <a:buClr>
                <a:srgbClr val="330066"/>
              </a:buClr>
              <a:buSzPct val="70000"/>
              <a:buFont typeface="Helvetica"/>
              <a:buChar char="●"/>
              <a:defRPr sz="1800"/>
            </a:pPr>
            <a:r>
              <a:rPr sz="4200">
                <a:uFill>
                  <a:solidFill/>
                </a:uFill>
                <a:latin typeface="Arial"/>
                <a:ea typeface="Arial"/>
                <a:cs typeface="Arial"/>
                <a:sym typeface="Arial"/>
              </a:rPr>
              <a:t>The improved QOL involves higher incomes, better education, higher standards of health and nutrition, less poverty, a cleaner environment, more equality of opportunities, greater individual freedom, and a richer cultural life.</a:t>
            </a:r>
          </a:p>
        </p:txBody>
      </p:sp>
      <p:sp>
        <p:nvSpPr>
          <p:cNvPr id="127" name="Shape 127"/>
          <p:cNvSpPr/>
          <p:nvPr/>
        </p:nvSpPr>
        <p:spPr>
          <a:xfrm>
            <a:off x="666044" y="1907822"/>
            <a:ext cx="12085885" cy="6416605"/>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marL="502919" lvl="0" indent="-502919" algn="l"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World Bank in its 1991 WDR asserted that the “challenge of development is to improve the quality of life.”  </a:t>
            </a:r>
          </a:p>
          <a:p>
            <a:pPr marL="480059" lvl="0" indent="-480059" algn="l" defTabSz="914400">
              <a:spcBef>
                <a:spcPts val="700"/>
              </a:spcBef>
              <a:buClr>
                <a:srgbClr val="330066"/>
              </a:buClr>
              <a:buSzPct val="70000"/>
              <a:buFont typeface="Helvetica"/>
              <a:buChar char="●"/>
              <a:defRPr sz="1800"/>
            </a:pPr>
            <a:r>
              <a:rPr sz="4200">
                <a:uFill>
                  <a:solidFill/>
                </a:uFill>
                <a:latin typeface="Arial"/>
                <a:ea typeface="Arial"/>
                <a:cs typeface="Arial"/>
                <a:sym typeface="Arial"/>
              </a:rPr>
              <a:t>The improved QOL involves higher incomes, better education, higher standards of health and nutrition, less poverty, a cleaner environment, more equality of opportunities, greater individual freedom, and a richer cultural life.</a:t>
            </a:r>
          </a:p>
        </p:txBody>
      </p:sp>
      <p:sp>
        <p:nvSpPr>
          <p:cNvPr id="128" name="Shape 128"/>
          <p:cNvSpPr>
            <a:spLocks noGrp="1"/>
          </p:cNvSpPr>
          <p:nvPr>
            <p:ph type="title" idx="4294967295"/>
          </p:nvPr>
        </p:nvSpPr>
        <p:spPr>
          <a:xfrm>
            <a:off x="472226" y="-145627"/>
            <a:ext cx="10627359" cy="1060027"/>
          </a:xfrm>
          <a:prstGeom prst="rect">
            <a:avLst/>
          </a:prstGeom>
        </p:spPr>
        <p:txBody>
          <a:bodyPr lIns="65023" tIns="65023" rIns="65023" bIns="65023" anchor="b">
            <a:normAutofit/>
          </a:bodyPr>
          <a:lstStyle>
            <a:lvl1pPr algn="l" defTabSz="780288">
              <a:defRPr sz="3960" b="1">
                <a:solidFill>
                  <a:srgbClr val="FFFFFF"/>
                </a:solidFill>
                <a:uFill>
                  <a:solidFill>
                    <a:srgbClr val="330066"/>
                  </a:solidFill>
                </a:uFill>
                <a:latin typeface="Arial"/>
                <a:ea typeface="Arial"/>
                <a:cs typeface="Arial"/>
                <a:sym typeface="Arial"/>
              </a:defRPr>
            </a:lvl1pPr>
          </a:lstStyle>
          <a:p>
            <a:pPr lvl="0">
              <a:defRPr sz="1800" b="0">
                <a:solidFill>
                  <a:srgbClr val="000000"/>
                </a:solidFill>
                <a:uFillTx/>
              </a:defRPr>
            </a:pPr>
            <a:r>
              <a:rPr sz="3960" b="1">
                <a:solidFill>
                  <a:srgbClr val="FFFFFF"/>
                </a:solidFill>
                <a:uFill>
                  <a:solidFill>
                    <a:srgbClr val="330066"/>
                  </a:solidFill>
                </a:uFill>
              </a:rPr>
              <a:t>Definition of Economic Development: 1990s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31"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32" name="Shape 132"/>
          <p:cNvSpPr>
            <a:spLocks noGrp="1"/>
          </p:cNvSpPr>
          <p:nvPr>
            <p:ph type="body" idx="4294967295"/>
          </p:nvPr>
        </p:nvSpPr>
        <p:spPr>
          <a:xfrm>
            <a:off x="975359" y="1682387"/>
            <a:ext cx="11054081" cy="8281530"/>
          </a:xfrm>
          <a:prstGeom prst="rect">
            <a:avLst/>
          </a:prstGeom>
        </p:spPr>
        <p:txBody>
          <a:bodyPr lIns="65023" tIns="65023" rIns="65023" bIns="65023" anchor="t">
            <a:normAutofit/>
          </a:bodyPr>
          <a:lstStyle/>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Economic factors</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capital</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Labor</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Natural resources</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technology</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established markets (labour, financial, goods)</a:t>
            </a:r>
          </a:p>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Non-economic factors (institutional, social, values)</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attitudes toward life and work </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public and private structures</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cultural traditions</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systems of land tenure, property rights</a:t>
            </a:r>
          </a:p>
          <a:p>
            <a:pPr marL="830873" lvl="1" indent="-373673" defTabSz="914400">
              <a:lnSpc>
                <a:spcPct val="90000"/>
              </a:lnSpc>
              <a:spcBef>
                <a:spcPts val="500"/>
              </a:spcBef>
              <a:buClr>
                <a:srgbClr val="669999"/>
              </a:buClr>
              <a:buSzPct val="70000"/>
              <a:buFont typeface="Helvetica"/>
              <a:buChar char="●"/>
              <a:defRPr sz="1800"/>
            </a:pPr>
            <a:r>
              <a:rPr sz="3400">
                <a:uFill>
                  <a:solidFill/>
                </a:uFill>
                <a:latin typeface="Arial"/>
                <a:ea typeface="Arial"/>
                <a:cs typeface="Arial"/>
                <a:sym typeface="Arial"/>
              </a:rPr>
              <a:t>integrity of government agencies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idx="4294967295"/>
          </p:nvPr>
        </p:nvSpPr>
        <p:spPr>
          <a:xfrm>
            <a:off x="0" y="0"/>
            <a:ext cx="11176000" cy="1219200"/>
          </a:xfrm>
          <a:prstGeom prst="rect">
            <a:avLst/>
          </a:prstGeom>
        </p:spPr>
        <p:txBody>
          <a:bodyPr lIns="72248" tIns="72248" rIns="72248" bIns="72248">
            <a:normAutofit/>
          </a:bodyPr>
          <a:lstStyle>
            <a:lvl1pPr algn="l" defTabSz="1274470">
              <a:defRPr sz="4900">
                <a:solidFill>
                  <a:srgbClr val="FFFFB7"/>
                </a:solidFill>
                <a:effectLst>
                  <a:outerShdw blurRad="12446" dist="24892" dir="2700000" rotWithShape="0">
                    <a:srgbClr val="000000"/>
                  </a:outerShdw>
                </a:effectLst>
                <a:latin typeface="Arial Black"/>
                <a:ea typeface="Arial Black"/>
                <a:cs typeface="Arial Black"/>
                <a:sym typeface="Arial Black"/>
              </a:defRPr>
            </a:lvl1pPr>
          </a:lstStyle>
          <a:p>
            <a:pPr lvl="0">
              <a:defRPr sz="1800">
                <a:solidFill>
                  <a:srgbClr val="000000"/>
                </a:solidFill>
                <a:effectLst/>
              </a:defRPr>
            </a:pPr>
            <a:r>
              <a:rPr sz="4900">
                <a:solidFill>
                  <a:srgbClr val="FFFFB7"/>
                </a:solidFill>
                <a:effectLst>
                  <a:outerShdw blurRad="12446" dist="24892" dir="2700000" rotWithShape="0">
                    <a:srgbClr val="000000"/>
                  </a:outerShdw>
                </a:effectLst>
              </a:rPr>
              <a:t>Meaning of Development-Todaro</a:t>
            </a:r>
          </a:p>
        </p:txBody>
      </p:sp>
      <p:pic>
        <p:nvPicPr>
          <p:cNvPr id="135" name="image5.jpg"/>
          <p:cNvPicPr/>
          <p:nvPr/>
        </p:nvPicPr>
        <p:blipFill>
          <a:blip r:embed="rId2">
            <a:extLst/>
          </a:blip>
          <a:stretch>
            <a:fillRect/>
          </a:stretch>
        </p:blipFill>
        <p:spPr>
          <a:xfrm>
            <a:off x="11469512" y="8886613"/>
            <a:ext cx="1481102" cy="724776"/>
          </a:xfrm>
          <a:prstGeom prst="rect">
            <a:avLst/>
          </a:prstGeom>
          <a:ln w="12700">
            <a:miter lim="400000"/>
          </a:ln>
        </p:spPr>
      </p:pic>
      <p:pic>
        <p:nvPicPr>
          <p:cNvPr id="136" name="image6.png"/>
          <p:cNvPicPr/>
          <p:nvPr/>
        </p:nvPicPr>
        <p:blipFill>
          <a:blip r:embed="rId3">
            <a:extLst/>
          </a:blip>
          <a:stretch>
            <a:fillRect/>
          </a:stretch>
        </p:blipFill>
        <p:spPr>
          <a:xfrm>
            <a:off x="157610" y="8615680"/>
            <a:ext cx="685914" cy="1137920"/>
          </a:xfrm>
          <a:prstGeom prst="rect">
            <a:avLst/>
          </a:prstGeom>
          <a:ln w="12700">
            <a:miter lim="400000"/>
          </a:ln>
        </p:spPr>
      </p:pic>
      <p:sp>
        <p:nvSpPr>
          <p:cNvPr id="137" name="Shape 137"/>
          <p:cNvSpPr>
            <a:spLocks noGrp="1"/>
          </p:cNvSpPr>
          <p:nvPr>
            <p:ph type="body" idx="4294967295"/>
          </p:nvPr>
        </p:nvSpPr>
        <p:spPr>
          <a:xfrm>
            <a:off x="1192106" y="2709333"/>
            <a:ext cx="11388232" cy="5960534"/>
          </a:xfrm>
          <a:prstGeom prst="rect">
            <a:avLst/>
          </a:prstGeom>
        </p:spPr>
        <p:txBody>
          <a:bodyPr lIns="65023" tIns="65023" rIns="65023" bIns="65023" anchor="t">
            <a:normAutofit/>
          </a:bodyPr>
          <a:lstStyle/>
          <a:p>
            <a:pPr marL="471487" lvl="0" indent="-471487" defTabSz="457200">
              <a:spcBef>
                <a:spcPts val="700"/>
              </a:spcBef>
              <a:buSzPct val="100000"/>
              <a:buFont typeface="Arial"/>
              <a:buChar char="•"/>
              <a:defRPr sz="1800"/>
            </a:pPr>
            <a:r>
              <a:rPr sz="4400">
                <a:uFill>
                  <a:solidFill/>
                </a:uFill>
                <a:latin typeface="+mn-lt"/>
                <a:ea typeface="+mn-ea"/>
                <a:cs typeface="+mn-cs"/>
                <a:sym typeface="Helvetica"/>
              </a:rPr>
              <a:t>Development is not purely an economic phenomenon but rather a multi-dimensional process involving reorganization and reorientation of entire economic </a:t>
            </a:r>
            <a:r>
              <a:rPr sz="4400" b="1">
                <a:uFill>
                  <a:solidFill/>
                </a:uFill>
                <a:latin typeface="Arial"/>
                <a:ea typeface="Arial"/>
                <a:cs typeface="Arial"/>
                <a:sym typeface="Arial"/>
              </a:rPr>
              <a:t>AND</a:t>
            </a:r>
            <a:r>
              <a:rPr sz="4400">
                <a:uFill>
                  <a:solidFill/>
                </a:uFill>
                <a:latin typeface="+mn-lt"/>
                <a:ea typeface="+mn-ea"/>
                <a:cs typeface="+mn-cs"/>
                <a:sym typeface="Helvetica"/>
              </a:rPr>
              <a:t> social system</a:t>
            </a:r>
          </a:p>
          <a:p>
            <a:pPr marL="471487" lvl="0" indent="-471487" defTabSz="457200">
              <a:spcBef>
                <a:spcPts val="700"/>
              </a:spcBef>
              <a:buSzPct val="100000"/>
              <a:buFont typeface="Arial"/>
              <a:buChar char="•"/>
              <a:defRPr sz="1800"/>
            </a:pPr>
            <a:r>
              <a:rPr sz="4400">
                <a:uFill>
                  <a:solidFill/>
                </a:uFill>
                <a:latin typeface="+mn-lt"/>
                <a:ea typeface="+mn-ea"/>
                <a:cs typeface="+mn-cs"/>
                <a:sym typeface="Helvetica"/>
              </a:rPr>
              <a:t>Development is process of improving the quality of all human lives with three equally important aspects.  These are: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0" y="0"/>
            <a:ext cx="11176000" cy="1219200"/>
          </a:xfrm>
          <a:prstGeom prst="rect">
            <a:avLst/>
          </a:prstGeom>
        </p:spPr>
        <p:txBody>
          <a:bodyPr lIns="72248" tIns="72248" rIns="72248" bIns="72248">
            <a:normAutofit/>
          </a:bodyPr>
          <a:lstStyle>
            <a:lvl1pPr algn="l" defTabSz="1092403">
              <a:defRPr sz="3696">
                <a:solidFill>
                  <a:srgbClr val="FFFFB7"/>
                </a:solidFill>
                <a:effectLst>
                  <a:outerShdw blurRad="10668" dist="21336" dir="2700000" rotWithShape="0">
                    <a:srgbClr val="000000"/>
                  </a:outerShdw>
                </a:effectLst>
                <a:latin typeface="Arial Black"/>
                <a:ea typeface="Arial Black"/>
                <a:cs typeface="Arial Black"/>
                <a:sym typeface="Arial Black"/>
              </a:defRPr>
            </a:lvl1pPr>
          </a:lstStyle>
          <a:p>
            <a:pPr lvl="0">
              <a:defRPr sz="1800">
                <a:solidFill>
                  <a:srgbClr val="000000"/>
                </a:solidFill>
                <a:effectLst/>
              </a:defRPr>
            </a:pPr>
            <a:r>
              <a:rPr sz="3696">
                <a:solidFill>
                  <a:srgbClr val="FFFFB7"/>
                </a:solidFill>
                <a:effectLst>
                  <a:outerShdw blurRad="10668" dist="21336" dir="2700000" rotWithShape="0">
                    <a:srgbClr val="000000"/>
                  </a:outerShdw>
                </a:effectLst>
              </a:rPr>
              <a:t>Todaro’s Three Objectives of Development</a:t>
            </a:r>
          </a:p>
        </p:txBody>
      </p:sp>
      <p:pic>
        <p:nvPicPr>
          <p:cNvPr id="140" name="image5.jpg"/>
          <p:cNvPicPr/>
          <p:nvPr/>
        </p:nvPicPr>
        <p:blipFill>
          <a:blip r:embed="rId2">
            <a:extLst/>
          </a:blip>
          <a:stretch>
            <a:fillRect/>
          </a:stretch>
        </p:blipFill>
        <p:spPr>
          <a:xfrm>
            <a:off x="11469512" y="8886613"/>
            <a:ext cx="1481102" cy="724776"/>
          </a:xfrm>
          <a:prstGeom prst="rect">
            <a:avLst/>
          </a:prstGeom>
          <a:ln w="12700">
            <a:miter lim="400000"/>
          </a:ln>
        </p:spPr>
      </p:pic>
      <p:pic>
        <p:nvPicPr>
          <p:cNvPr id="141" name="image6.png"/>
          <p:cNvPicPr/>
          <p:nvPr/>
        </p:nvPicPr>
        <p:blipFill>
          <a:blip r:embed="rId3">
            <a:extLst/>
          </a:blip>
          <a:stretch>
            <a:fillRect/>
          </a:stretch>
        </p:blipFill>
        <p:spPr>
          <a:xfrm>
            <a:off x="157610" y="8615680"/>
            <a:ext cx="685914" cy="1137920"/>
          </a:xfrm>
          <a:prstGeom prst="rect">
            <a:avLst/>
          </a:prstGeom>
          <a:ln w="12700">
            <a:miter lim="400000"/>
          </a:ln>
        </p:spPr>
      </p:pic>
      <p:sp>
        <p:nvSpPr>
          <p:cNvPr id="142" name="Shape 142"/>
          <p:cNvSpPr>
            <a:spLocks noGrp="1"/>
          </p:cNvSpPr>
          <p:nvPr>
            <p:ph type="body" idx="4294967295"/>
          </p:nvPr>
        </p:nvSpPr>
        <p:spPr>
          <a:xfrm>
            <a:off x="650239" y="1733973"/>
            <a:ext cx="11704321" cy="6436925"/>
          </a:xfrm>
          <a:prstGeom prst="rect">
            <a:avLst/>
          </a:prstGeom>
        </p:spPr>
        <p:txBody>
          <a:bodyPr lIns="65023" tIns="65023" rIns="65023" bIns="65023" anchor="t">
            <a:normAutofit/>
          </a:bodyPr>
          <a:lstStyle/>
          <a:p>
            <a:pPr marL="400764" lvl="0" indent="-400764" defTabSz="388620">
              <a:spcBef>
                <a:spcPts val="600"/>
              </a:spcBef>
              <a:buSzPct val="100000"/>
              <a:buFont typeface="Arial"/>
              <a:buChar char="•"/>
              <a:defRPr sz="1800"/>
            </a:pPr>
            <a:r>
              <a:rPr sz="3740">
                <a:uFill>
                  <a:solidFill/>
                </a:uFill>
                <a:latin typeface="+mn-lt"/>
                <a:ea typeface="+mn-ea"/>
                <a:cs typeface="+mn-cs"/>
                <a:sym typeface="Helvetica"/>
              </a:rPr>
              <a:t>1. Raising peoples’ living levels, i.e. incomes and consumption, levels of food, medical services, education through relevant growth processes</a:t>
            </a:r>
          </a:p>
          <a:p>
            <a:pPr marL="400764" lvl="0" indent="-400764" defTabSz="388620">
              <a:spcBef>
                <a:spcPts val="600"/>
              </a:spcBef>
              <a:buSzPct val="100000"/>
              <a:buFont typeface="Arial"/>
              <a:buChar char="•"/>
              <a:defRPr sz="1800"/>
            </a:pPr>
            <a:r>
              <a:rPr sz="3740">
                <a:uFill>
                  <a:solidFill/>
                </a:uFill>
                <a:latin typeface="+mn-lt"/>
                <a:ea typeface="+mn-ea"/>
                <a:cs typeface="+mn-cs"/>
                <a:sym typeface="Helvetica"/>
              </a:rPr>
              <a:t>2. Creating conditions conducive to the growth of peoples’ </a:t>
            </a:r>
            <a:r>
              <a:rPr sz="3740">
                <a:solidFill>
                  <a:srgbClr val="C0504D"/>
                </a:solidFill>
                <a:uFill>
                  <a:solidFill/>
                </a:uFill>
                <a:latin typeface="+mn-lt"/>
                <a:ea typeface="+mn-ea"/>
                <a:cs typeface="+mn-cs"/>
                <a:sym typeface="Helvetica"/>
              </a:rPr>
              <a:t>self</a:t>
            </a:r>
            <a:r>
              <a:rPr sz="3740">
                <a:uFill>
                  <a:solidFill/>
                </a:uFill>
                <a:latin typeface="+mn-lt"/>
                <a:ea typeface="+mn-ea"/>
                <a:cs typeface="+mn-cs"/>
                <a:sym typeface="Helvetica"/>
              </a:rPr>
              <a:t>-</a:t>
            </a:r>
            <a:r>
              <a:rPr sz="3740">
                <a:solidFill>
                  <a:srgbClr val="C0504D"/>
                </a:solidFill>
                <a:uFill>
                  <a:solidFill/>
                </a:uFill>
                <a:latin typeface="+mn-lt"/>
                <a:ea typeface="+mn-ea"/>
                <a:cs typeface="+mn-cs"/>
                <a:sym typeface="Helvetica"/>
              </a:rPr>
              <a:t>esteem</a:t>
            </a:r>
            <a:r>
              <a:rPr sz="3740">
                <a:uFill>
                  <a:solidFill/>
                </a:uFill>
                <a:latin typeface="+mn-lt"/>
                <a:ea typeface="+mn-ea"/>
                <a:cs typeface="+mn-cs"/>
                <a:sym typeface="Helvetica"/>
              </a:rPr>
              <a:t> through the establishment of social, political and economic systems and institutions which promote human dignity and respect</a:t>
            </a:r>
          </a:p>
          <a:p>
            <a:pPr marL="400764" lvl="0" indent="-400764" defTabSz="388620">
              <a:spcBef>
                <a:spcPts val="600"/>
              </a:spcBef>
              <a:buSzPct val="100000"/>
              <a:buFont typeface="Arial"/>
              <a:buChar char="•"/>
              <a:defRPr sz="1800"/>
            </a:pPr>
            <a:r>
              <a:rPr sz="3740">
                <a:uFill>
                  <a:solidFill/>
                </a:uFill>
                <a:latin typeface="+mn-lt"/>
                <a:ea typeface="+mn-ea"/>
                <a:cs typeface="+mn-cs"/>
                <a:sym typeface="Helvetica"/>
              </a:rPr>
              <a:t>3. Increasing peoples’ freedom to choose by enlarging the range of their choice variables, e.g. varieties of goods and services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idx="4294967295"/>
          </p:nvPr>
        </p:nvSpPr>
        <p:spPr>
          <a:xfrm>
            <a:off x="0" y="0"/>
            <a:ext cx="11176000" cy="1219200"/>
          </a:xfrm>
          <a:prstGeom prst="rect">
            <a:avLst/>
          </a:prstGeom>
        </p:spPr>
        <p:txBody>
          <a:bodyPr lIns="72248" tIns="72248" rIns="72248" bIns="72248">
            <a:normAutofit/>
          </a:bodyPr>
          <a:lstStyle>
            <a:lvl1pPr algn="l" defTabSz="1079398">
              <a:defRPr sz="3652">
                <a:solidFill>
                  <a:srgbClr val="FFFFB7"/>
                </a:solidFill>
                <a:effectLst>
                  <a:outerShdw blurRad="10541" dist="21082" dir="2700000" rotWithShape="0">
                    <a:srgbClr val="000000"/>
                  </a:outerShdw>
                </a:effectLst>
                <a:latin typeface="Arial Black"/>
                <a:ea typeface="Arial Black"/>
                <a:cs typeface="Arial Black"/>
                <a:sym typeface="Arial Black"/>
              </a:defRPr>
            </a:lvl1pPr>
          </a:lstStyle>
          <a:p>
            <a:pPr lvl="0">
              <a:defRPr sz="1800">
                <a:solidFill>
                  <a:srgbClr val="000000"/>
                </a:solidFill>
                <a:effectLst/>
              </a:defRPr>
            </a:pPr>
            <a:r>
              <a:rPr sz="3652">
                <a:solidFill>
                  <a:srgbClr val="FFFFB7"/>
                </a:solidFill>
                <a:effectLst>
                  <a:outerShdw blurRad="10541" dist="21082" dir="2700000" rotWithShape="0">
                    <a:srgbClr val="000000"/>
                  </a:outerShdw>
                </a:effectLst>
              </a:rPr>
              <a:t>Alternative Interpretations of Development</a:t>
            </a:r>
          </a:p>
        </p:txBody>
      </p:sp>
      <p:pic>
        <p:nvPicPr>
          <p:cNvPr id="150" name="image5.jpg"/>
          <p:cNvPicPr/>
          <p:nvPr/>
        </p:nvPicPr>
        <p:blipFill>
          <a:blip r:embed="rId2">
            <a:extLst/>
          </a:blip>
          <a:stretch>
            <a:fillRect/>
          </a:stretch>
        </p:blipFill>
        <p:spPr>
          <a:xfrm>
            <a:off x="11469512" y="8886613"/>
            <a:ext cx="1481102" cy="724776"/>
          </a:xfrm>
          <a:prstGeom prst="rect">
            <a:avLst/>
          </a:prstGeom>
          <a:ln w="12700">
            <a:miter lim="400000"/>
          </a:ln>
        </p:spPr>
      </p:pic>
      <p:pic>
        <p:nvPicPr>
          <p:cNvPr id="151" name="image6.png"/>
          <p:cNvPicPr/>
          <p:nvPr/>
        </p:nvPicPr>
        <p:blipFill>
          <a:blip r:embed="rId3">
            <a:extLst/>
          </a:blip>
          <a:stretch>
            <a:fillRect/>
          </a:stretch>
        </p:blipFill>
        <p:spPr>
          <a:xfrm>
            <a:off x="157610" y="8615680"/>
            <a:ext cx="685914" cy="1137920"/>
          </a:xfrm>
          <a:prstGeom prst="rect">
            <a:avLst/>
          </a:prstGeom>
          <a:ln w="12700">
            <a:miter lim="400000"/>
          </a:ln>
        </p:spPr>
      </p:pic>
      <p:sp>
        <p:nvSpPr>
          <p:cNvPr id="152" name="Shape 152"/>
          <p:cNvSpPr>
            <a:spLocks noGrp="1"/>
          </p:cNvSpPr>
          <p:nvPr>
            <p:ph type="body" idx="4294967295"/>
          </p:nvPr>
        </p:nvSpPr>
        <p:spPr>
          <a:xfrm>
            <a:off x="505742" y="2061885"/>
            <a:ext cx="11704320" cy="6436925"/>
          </a:xfrm>
          <a:prstGeom prst="rect">
            <a:avLst/>
          </a:prstGeom>
        </p:spPr>
        <p:txBody>
          <a:bodyPr lIns="65023" tIns="65023" rIns="65023" bIns="65023" anchor="t">
            <a:normAutofit/>
          </a:bodyPr>
          <a:lstStyle/>
          <a:p>
            <a:pPr marL="433768" lvl="0" indent="-433768" defTabSz="420623">
              <a:spcBef>
                <a:spcPts val="700"/>
              </a:spcBef>
              <a:buSzPct val="100000"/>
              <a:buFont typeface="Arial"/>
              <a:buChar char="•"/>
              <a:defRPr sz="1800"/>
            </a:pPr>
            <a:r>
              <a:rPr sz="4048" b="1">
                <a:uFill>
                  <a:solidFill/>
                </a:uFill>
                <a:latin typeface="Arial"/>
                <a:ea typeface="Arial"/>
                <a:cs typeface="Arial"/>
                <a:sym typeface="Arial"/>
              </a:rPr>
              <a:t>Development as Modernization-</a:t>
            </a:r>
            <a:r>
              <a:rPr sz="4048">
                <a:uFill>
                  <a:solidFill/>
                </a:uFill>
                <a:latin typeface="+mn-lt"/>
                <a:ea typeface="+mn-ea"/>
                <a:cs typeface="+mn-cs"/>
                <a:sym typeface="Helvetica"/>
              </a:rPr>
              <a:t> emphasizes process of social change which is required to produce economic advancement; examines changes in social, psychological and political processes;</a:t>
            </a:r>
          </a:p>
          <a:p>
            <a:pPr marL="433768" lvl="0" indent="-433768" defTabSz="420623">
              <a:spcBef>
                <a:spcPts val="700"/>
              </a:spcBef>
              <a:buSzPct val="100000"/>
              <a:buFont typeface="Arial"/>
              <a:buChar char="•"/>
              <a:defRPr sz="1800"/>
            </a:pPr>
            <a:r>
              <a:rPr sz="4048">
                <a:uFill>
                  <a:solidFill/>
                </a:uFill>
                <a:latin typeface="+mn-lt"/>
                <a:ea typeface="+mn-ea"/>
                <a:cs typeface="+mn-cs"/>
                <a:sym typeface="Helvetica"/>
              </a:rPr>
              <a:t>How to develop wealth oriented behavior and values in individuals; profit seeking rather than subsistence and self sufficiency</a:t>
            </a:r>
          </a:p>
          <a:p>
            <a:pPr marL="433768" lvl="0" indent="-433768" defTabSz="420623">
              <a:spcBef>
                <a:spcPts val="700"/>
              </a:spcBef>
              <a:buSzPct val="100000"/>
              <a:buFont typeface="Arial"/>
              <a:buChar char="•"/>
              <a:defRPr sz="1800"/>
            </a:pPr>
            <a:r>
              <a:rPr sz="4048">
                <a:uFill>
                  <a:solidFill/>
                </a:uFill>
                <a:latin typeface="+mn-lt"/>
                <a:ea typeface="+mn-ea"/>
                <a:cs typeface="+mn-cs"/>
                <a:sym typeface="Helvetica"/>
              </a:rPr>
              <a:t>Shift from commodity to human approach with investment in education and skill training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idx="4294967295"/>
          </p:nvPr>
        </p:nvSpPr>
        <p:spPr>
          <a:xfrm>
            <a:off x="0" y="0"/>
            <a:ext cx="11176000" cy="1219200"/>
          </a:xfrm>
          <a:prstGeom prst="rect">
            <a:avLst/>
          </a:prstGeom>
        </p:spPr>
        <p:txBody>
          <a:bodyPr lIns="72248" tIns="72248" rIns="72248" bIns="72248">
            <a:normAutofit/>
          </a:bodyPr>
          <a:lstStyle>
            <a:lvl1pPr algn="l" defTabSz="1079398">
              <a:defRPr sz="3652">
                <a:solidFill>
                  <a:srgbClr val="FFFFB7"/>
                </a:solidFill>
                <a:effectLst>
                  <a:outerShdw blurRad="10541" dist="21082" dir="2700000" rotWithShape="0">
                    <a:srgbClr val="000000"/>
                  </a:outerShdw>
                </a:effectLst>
                <a:latin typeface="Arial Black"/>
                <a:ea typeface="Arial Black"/>
                <a:cs typeface="Arial Black"/>
                <a:sym typeface="Arial Black"/>
              </a:defRPr>
            </a:lvl1pPr>
          </a:lstStyle>
          <a:p>
            <a:pPr lvl="0">
              <a:defRPr sz="1800">
                <a:solidFill>
                  <a:srgbClr val="000000"/>
                </a:solidFill>
                <a:effectLst/>
              </a:defRPr>
            </a:pPr>
            <a:r>
              <a:rPr sz="3652">
                <a:solidFill>
                  <a:srgbClr val="FFFFB7"/>
                </a:solidFill>
                <a:effectLst>
                  <a:outerShdw blurRad="10541" dist="21082" dir="2700000" rotWithShape="0">
                    <a:srgbClr val="000000"/>
                  </a:outerShdw>
                </a:effectLst>
              </a:rPr>
              <a:t>Alternative Interpretations of Development</a:t>
            </a:r>
          </a:p>
        </p:txBody>
      </p:sp>
      <p:pic>
        <p:nvPicPr>
          <p:cNvPr id="155" name="image5.jpg"/>
          <p:cNvPicPr/>
          <p:nvPr/>
        </p:nvPicPr>
        <p:blipFill>
          <a:blip r:embed="rId2">
            <a:extLst/>
          </a:blip>
          <a:stretch>
            <a:fillRect/>
          </a:stretch>
        </p:blipFill>
        <p:spPr>
          <a:xfrm>
            <a:off x="11469512" y="8886613"/>
            <a:ext cx="1481102" cy="724776"/>
          </a:xfrm>
          <a:prstGeom prst="rect">
            <a:avLst/>
          </a:prstGeom>
          <a:ln w="12700">
            <a:miter lim="400000"/>
          </a:ln>
        </p:spPr>
      </p:pic>
      <p:pic>
        <p:nvPicPr>
          <p:cNvPr id="156" name="image6.png"/>
          <p:cNvPicPr/>
          <p:nvPr/>
        </p:nvPicPr>
        <p:blipFill>
          <a:blip r:embed="rId3">
            <a:extLst/>
          </a:blip>
          <a:stretch>
            <a:fillRect/>
          </a:stretch>
        </p:blipFill>
        <p:spPr>
          <a:xfrm>
            <a:off x="157610" y="8615680"/>
            <a:ext cx="685914" cy="1137920"/>
          </a:xfrm>
          <a:prstGeom prst="rect">
            <a:avLst/>
          </a:prstGeom>
          <a:ln w="12700">
            <a:miter lim="400000"/>
          </a:ln>
        </p:spPr>
      </p:pic>
      <p:sp>
        <p:nvSpPr>
          <p:cNvPr id="157" name="Shape 157"/>
          <p:cNvSpPr>
            <a:spLocks noGrp="1"/>
          </p:cNvSpPr>
          <p:nvPr>
            <p:ph type="body" idx="4294967295"/>
          </p:nvPr>
        </p:nvSpPr>
        <p:spPr>
          <a:xfrm>
            <a:off x="589279" y="1989102"/>
            <a:ext cx="11704321" cy="7195539"/>
          </a:xfrm>
          <a:prstGeom prst="rect">
            <a:avLst/>
          </a:prstGeom>
        </p:spPr>
        <p:txBody>
          <a:bodyPr lIns="65023" tIns="65023" rIns="65023" bIns="65023" anchor="t">
            <a:normAutofit/>
          </a:bodyPr>
          <a:lstStyle/>
          <a:p>
            <a:pPr marL="391334" lvl="0" indent="-391334" defTabSz="379475">
              <a:spcBef>
                <a:spcPts val="600"/>
              </a:spcBef>
              <a:buSzPct val="100000"/>
              <a:buFont typeface="Arial"/>
              <a:buChar char="•"/>
              <a:defRPr sz="1800"/>
            </a:pPr>
            <a:r>
              <a:rPr sz="3652" b="1">
                <a:uFill>
                  <a:solidFill/>
                </a:uFill>
                <a:latin typeface="Arial"/>
                <a:ea typeface="Arial"/>
                <a:cs typeface="Arial"/>
                <a:sym typeface="Arial"/>
              </a:rPr>
              <a:t>Development as</a:t>
            </a:r>
            <a:r>
              <a:rPr sz="3652">
                <a:uFill>
                  <a:solidFill/>
                </a:uFill>
                <a:latin typeface="+mn-lt"/>
                <a:ea typeface="+mn-ea"/>
                <a:cs typeface="+mn-cs"/>
                <a:sym typeface="Helvetica"/>
              </a:rPr>
              <a:t> </a:t>
            </a:r>
            <a:r>
              <a:rPr sz="3652" b="1">
                <a:uFill>
                  <a:solidFill/>
                </a:uFill>
                <a:latin typeface="Arial"/>
                <a:ea typeface="Arial"/>
                <a:cs typeface="Arial"/>
                <a:sym typeface="Arial"/>
              </a:rPr>
              <a:t>Distributive Justice-</a:t>
            </a:r>
            <a:r>
              <a:rPr sz="3652">
                <a:uFill>
                  <a:solidFill/>
                </a:uFill>
                <a:latin typeface="+mn-lt"/>
                <a:ea typeface="+mn-ea"/>
                <a:cs typeface="+mn-cs"/>
                <a:sym typeface="Helvetica"/>
              </a:rPr>
              <a:t> view development as improving basic needs</a:t>
            </a:r>
          </a:p>
          <a:p>
            <a:pPr marL="391334" lvl="0" indent="-391334" defTabSz="379475">
              <a:spcBef>
                <a:spcPts val="600"/>
              </a:spcBef>
              <a:buSzPct val="100000"/>
              <a:buFont typeface="Arial"/>
              <a:buChar char="•"/>
              <a:defRPr sz="1800"/>
            </a:pPr>
            <a:r>
              <a:rPr sz="3652">
                <a:uFill>
                  <a:solidFill/>
                </a:uFill>
                <a:latin typeface="+mn-lt"/>
                <a:ea typeface="+mn-ea"/>
                <a:cs typeface="+mn-cs"/>
                <a:sym typeface="Helvetica"/>
              </a:rPr>
              <a:t>Interest in social justice which has raised three issues:</a:t>
            </a:r>
          </a:p>
          <a:p>
            <a:pPr marL="391334" lvl="0" indent="-391334" defTabSz="379475">
              <a:spcBef>
                <a:spcPts val="600"/>
              </a:spcBef>
              <a:buSzPct val="100000"/>
              <a:buFont typeface="Arial"/>
              <a:buChar char="•"/>
              <a:defRPr sz="1800"/>
            </a:pPr>
            <a:r>
              <a:rPr sz="3652">
                <a:uFill>
                  <a:solidFill/>
                </a:uFill>
                <a:latin typeface="+mn-lt"/>
                <a:ea typeface="+mn-ea"/>
                <a:cs typeface="+mn-cs"/>
                <a:sym typeface="Helvetica"/>
              </a:rPr>
              <a:t>1.Nature of goods and services provided by governments</a:t>
            </a:r>
          </a:p>
          <a:p>
            <a:pPr marL="391334" lvl="0" indent="-391334" defTabSz="379475">
              <a:spcBef>
                <a:spcPts val="600"/>
              </a:spcBef>
              <a:buSzPct val="100000"/>
              <a:buFont typeface="Arial"/>
              <a:buChar char="•"/>
              <a:defRPr sz="1800"/>
            </a:pPr>
            <a:r>
              <a:rPr sz="3652">
                <a:uFill>
                  <a:solidFill/>
                </a:uFill>
                <a:latin typeface="+mn-lt"/>
                <a:ea typeface="+mn-ea"/>
                <a:cs typeface="+mn-cs"/>
                <a:sym typeface="Helvetica"/>
              </a:rPr>
              <a:t>2. Matter of access of these public goods to different social classes</a:t>
            </a:r>
          </a:p>
          <a:p>
            <a:pPr marL="391334" lvl="0" indent="-391334" defTabSz="379475">
              <a:spcBef>
                <a:spcPts val="600"/>
              </a:spcBef>
              <a:buSzPct val="100000"/>
              <a:buFont typeface="Arial"/>
              <a:buChar char="•"/>
              <a:defRPr sz="1800"/>
            </a:pPr>
            <a:r>
              <a:rPr sz="3652">
                <a:uFill>
                  <a:solidFill/>
                </a:uFill>
                <a:latin typeface="+mn-lt"/>
                <a:ea typeface="+mn-ea"/>
                <a:cs typeface="+mn-cs"/>
                <a:sym typeface="Helvetica"/>
              </a:rPr>
              <a:t>3. How burden of development can be shared among these classes</a:t>
            </a:r>
          </a:p>
          <a:p>
            <a:pPr marL="391334" lvl="0" indent="-391334" defTabSz="379475">
              <a:spcBef>
                <a:spcPts val="600"/>
              </a:spcBef>
              <a:buSzPct val="100000"/>
              <a:buFont typeface="Arial"/>
              <a:buChar char="•"/>
              <a:defRPr sz="1800"/>
            </a:pPr>
            <a:r>
              <a:rPr sz="3652">
                <a:uFill>
                  <a:solidFill/>
                </a:uFill>
                <a:latin typeface="+mn-lt"/>
                <a:ea typeface="+mn-ea"/>
                <a:cs typeface="+mn-cs"/>
                <a:sym typeface="Helvetica"/>
              </a:rPr>
              <a:t>Target groups include small farmers, landless, urban under-employed and unemployed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60"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61" name="Shape 161"/>
          <p:cNvSpPr>
            <a:spLocks noGrp="1"/>
          </p:cNvSpPr>
          <p:nvPr>
            <p:ph type="body" idx="4294967295"/>
          </p:nvPr>
        </p:nvSpPr>
        <p:spPr>
          <a:xfrm>
            <a:off x="758613" y="1625599"/>
            <a:ext cx="11370170" cy="7414544"/>
          </a:xfrm>
          <a:prstGeom prst="rect">
            <a:avLst/>
          </a:prstGeom>
        </p:spPr>
        <p:txBody>
          <a:bodyPr lIns="65023" tIns="65023" rIns="65023" bIns="65023" anchor="t">
            <a:normAutofit/>
          </a:bodyPr>
          <a:lstStyle/>
          <a:p>
            <a:pPr marL="571500" lvl="0" indent="-571500" defTabSz="914400">
              <a:spcBef>
                <a:spcPts val="0"/>
              </a:spcBef>
              <a:buClr>
                <a:srgbClr val="330066"/>
              </a:buClr>
              <a:buSzPct val="100000"/>
              <a:buChar char="•"/>
              <a:defRPr sz="1800"/>
            </a:pPr>
            <a:r>
              <a:rPr sz="5000">
                <a:solidFill>
                  <a:srgbClr val="330066"/>
                </a:solidFill>
                <a:uFill>
                  <a:solidFill>
                    <a:srgbClr val="330066"/>
                  </a:solidFill>
                </a:uFill>
                <a:latin typeface="Arial"/>
                <a:ea typeface="Arial"/>
                <a:cs typeface="Arial"/>
                <a:sym typeface="Arial"/>
              </a:rPr>
              <a:t>Conclusion: </a:t>
            </a:r>
          </a:p>
          <a:p>
            <a:pPr marL="342900" lvl="0" indent="-342900" defTabSz="914400">
              <a:spcBef>
                <a:spcPts val="0"/>
              </a:spcBef>
              <a:buClr>
                <a:srgbClr val="330066"/>
              </a:buClr>
              <a:buFont typeface="Helvetica"/>
              <a:defRPr sz="1800"/>
            </a:pPr>
            <a:r>
              <a:rPr sz="5000">
                <a:solidFill>
                  <a:srgbClr val="330066"/>
                </a:solidFill>
                <a:uFill>
                  <a:solidFill>
                    <a:srgbClr val="330066"/>
                  </a:solidFill>
                </a:uFill>
                <a:latin typeface="Arial"/>
                <a:ea typeface="Arial"/>
                <a:cs typeface="Arial"/>
                <a:sym typeface="Arial"/>
              </a:rPr>
              <a:t>  “Development is a multi dimensional process involving changes in social structures, popular attitudes, and national institutions, as well as the acceleration of economic growth, the reduction of inequality, and the eradication of poverty.” (Todaro and Smith)</a:t>
            </a:r>
          </a:p>
        </p:txBody>
      </p:sp>
      <p:sp>
        <p:nvSpPr>
          <p:cNvPr id="162" name="Shape 162"/>
          <p:cNvSpPr>
            <a:spLocks noGrp="1"/>
          </p:cNvSpPr>
          <p:nvPr>
            <p:ph type="title" idx="4294967295"/>
          </p:nvPr>
        </p:nvSpPr>
        <p:spPr>
          <a:xfrm>
            <a:off x="666044" y="268675"/>
            <a:ext cx="10728961" cy="923432"/>
          </a:xfrm>
          <a:prstGeom prst="rect">
            <a:avLst/>
          </a:prstGeom>
        </p:spPr>
        <p:txBody>
          <a:bodyPr lIns="65023" tIns="65023" rIns="65023" bIns="65023" anchor="b">
            <a:normAutofit/>
          </a:bodyPr>
          <a:lstStyle>
            <a:lvl1pPr algn="l" defTabSz="1300480">
              <a:defRPr sz="4400" b="1">
                <a:solidFill>
                  <a:srgbClr val="FFFFFF"/>
                </a:solidFill>
                <a:uFill>
                  <a:solidFill>
                    <a:srgbClr val="330066"/>
                  </a:solidFill>
                </a:uFill>
                <a:latin typeface="Arial"/>
                <a:ea typeface="Arial"/>
                <a:cs typeface="Arial"/>
                <a:sym typeface="Arial"/>
              </a:defRPr>
            </a:lvl1pPr>
          </a:lstStyle>
          <a:p>
            <a:pPr lvl="0">
              <a:defRPr sz="1800" b="0">
                <a:solidFill>
                  <a:srgbClr val="000000"/>
                </a:solidFill>
                <a:uFillTx/>
              </a:defRPr>
            </a:pPr>
            <a:r>
              <a:rPr sz="4400" b="1">
                <a:solidFill>
                  <a:srgbClr val="FFFFFF"/>
                </a:solidFill>
                <a:uFill>
                  <a:solidFill>
                    <a:srgbClr val="330066"/>
                  </a:solidFill>
                </a:uFill>
              </a:rPr>
              <a:t>Definition of Economic Development: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idx="4294967295"/>
          </p:nvPr>
        </p:nvSpPr>
        <p:spPr>
          <a:xfrm>
            <a:off x="0" y="0"/>
            <a:ext cx="11176000" cy="1219200"/>
          </a:xfrm>
          <a:prstGeom prst="rect">
            <a:avLst/>
          </a:prstGeom>
        </p:spPr>
        <p:txBody>
          <a:bodyPr lIns="72248" tIns="72248" rIns="72248" bIns="72248">
            <a:normAutofit/>
          </a:bodyPr>
          <a:lstStyle>
            <a:lvl1pPr defTabSz="457200">
              <a:defRPr sz="6200">
                <a:solidFill>
                  <a:srgbClr val="FFFFFF"/>
                </a:solidFill>
                <a:uFill>
                  <a:solidFill/>
                </a:uFill>
                <a:latin typeface="+mn-lt"/>
                <a:ea typeface="+mn-ea"/>
                <a:cs typeface="+mn-cs"/>
                <a:sym typeface="Helvetica"/>
              </a:defRPr>
            </a:lvl1pPr>
          </a:lstStyle>
          <a:p>
            <a:pPr lvl="0">
              <a:defRPr sz="1800">
                <a:solidFill>
                  <a:srgbClr val="000000"/>
                </a:solidFill>
                <a:uFillTx/>
              </a:defRPr>
            </a:pPr>
            <a:r>
              <a:rPr sz="6200">
                <a:solidFill>
                  <a:srgbClr val="FFFFFF"/>
                </a:solidFill>
                <a:uFill>
                  <a:solidFill/>
                </a:uFill>
              </a:rPr>
              <a:t>THE RICH AND THE POOR</a:t>
            </a:r>
          </a:p>
        </p:txBody>
      </p:sp>
      <p:pic>
        <p:nvPicPr>
          <p:cNvPr id="61" name="image5.jpg"/>
          <p:cNvPicPr/>
          <p:nvPr/>
        </p:nvPicPr>
        <p:blipFill>
          <a:blip r:embed="rId2">
            <a:extLst/>
          </a:blip>
          <a:stretch>
            <a:fillRect/>
          </a:stretch>
        </p:blipFill>
        <p:spPr>
          <a:xfrm>
            <a:off x="11469512" y="8886613"/>
            <a:ext cx="1481102" cy="724776"/>
          </a:xfrm>
          <a:prstGeom prst="rect">
            <a:avLst/>
          </a:prstGeom>
          <a:ln w="12700">
            <a:miter lim="400000"/>
          </a:ln>
        </p:spPr>
      </p:pic>
      <p:pic>
        <p:nvPicPr>
          <p:cNvPr id="62" name="image6.png"/>
          <p:cNvPicPr/>
          <p:nvPr/>
        </p:nvPicPr>
        <p:blipFill>
          <a:blip r:embed="rId3">
            <a:extLst/>
          </a:blip>
          <a:stretch>
            <a:fillRect/>
          </a:stretch>
        </p:blipFill>
        <p:spPr>
          <a:xfrm>
            <a:off x="157610" y="8615680"/>
            <a:ext cx="685914" cy="1137920"/>
          </a:xfrm>
          <a:prstGeom prst="rect">
            <a:avLst/>
          </a:prstGeom>
          <a:ln w="12700">
            <a:miter lim="400000"/>
          </a:ln>
        </p:spPr>
      </p:pic>
      <p:pic>
        <p:nvPicPr>
          <p:cNvPr id="63" name="image.png"/>
          <p:cNvPicPr/>
          <p:nvPr/>
        </p:nvPicPr>
        <p:blipFill>
          <a:blip r:embed="rId4">
            <a:extLst/>
          </a:blip>
          <a:stretch>
            <a:fillRect/>
          </a:stretch>
        </p:blipFill>
        <p:spPr>
          <a:xfrm>
            <a:off x="913465" y="1675700"/>
            <a:ext cx="10486104" cy="7864578"/>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65"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66" name="Shape 166"/>
          <p:cNvSpPr>
            <a:spLocks noGrp="1"/>
          </p:cNvSpPr>
          <p:nvPr>
            <p:ph type="body" idx="4294967295"/>
          </p:nvPr>
        </p:nvSpPr>
        <p:spPr>
          <a:xfrm>
            <a:off x="815182" y="1523999"/>
            <a:ext cx="11054080" cy="8281530"/>
          </a:xfrm>
          <a:prstGeom prst="rect">
            <a:avLst/>
          </a:prstGeom>
        </p:spPr>
        <p:txBody>
          <a:bodyPr lIns="65023" tIns="65023" rIns="65023" bIns="65023" anchor="t">
            <a:normAutofit/>
          </a:bodyPr>
          <a:lstStyle/>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Development is both a physical reality and a state of mind for attaining a better life. </a:t>
            </a:r>
          </a:p>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Three basic core values as a practical guideline for understanding development</a:t>
            </a:r>
            <a:r>
              <a:rPr sz="3800" b="1">
                <a:uFill>
                  <a:solidFill/>
                </a:uFill>
                <a:latin typeface="Arial"/>
                <a:ea typeface="Arial"/>
                <a:cs typeface="Arial"/>
                <a:sym typeface="Arial"/>
              </a:rPr>
              <a:t> </a:t>
            </a:r>
          </a:p>
          <a:p>
            <a:pPr marL="1192695" lvl="2" indent="-278295" defTabSz="914400">
              <a:lnSpc>
                <a:spcPct val="90000"/>
              </a:lnSpc>
              <a:spcBef>
                <a:spcPts val="500"/>
              </a:spcBef>
              <a:buClr>
                <a:srgbClr val="CCCC00"/>
              </a:buClr>
              <a:buSzPct val="70000"/>
              <a:buFont typeface="Helvetica"/>
              <a:buChar char="●"/>
              <a:defRPr sz="1800"/>
            </a:pPr>
            <a:r>
              <a:rPr sz="2800">
                <a:uFill>
                  <a:solidFill/>
                </a:uFill>
                <a:latin typeface="Arial"/>
                <a:ea typeface="Arial"/>
                <a:cs typeface="Arial"/>
                <a:sym typeface="Arial"/>
              </a:rPr>
              <a:t>Sustenance</a:t>
            </a:r>
          </a:p>
          <a:p>
            <a:pPr marL="1192695" lvl="2" indent="-278295" defTabSz="914400">
              <a:lnSpc>
                <a:spcPct val="90000"/>
              </a:lnSpc>
              <a:spcBef>
                <a:spcPts val="500"/>
              </a:spcBef>
              <a:buClr>
                <a:srgbClr val="CCCC00"/>
              </a:buClr>
              <a:buSzPct val="70000"/>
              <a:buFont typeface="Helvetica"/>
              <a:buChar char="●"/>
              <a:defRPr sz="1800"/>
            </a:pPr>
            <a:r>
              <a:rPr sz="2800">
                <a:uFill>
                  <a:solidFill/>
                </a:uFill>
                <a:latin typeface="Arial"/>
                <a:ea typeface="Arial"/>
                <a:cs typeface="Arial"/>
                <a:sym typeface="Arial"/>
              </a:rPr>
              <a:t>Self-esteem</a:t>
            </a:r>
          </a:p>
          <a:p>
            <a:pPr marL="1192695" lvl="2" indent="-278295" defTabSz="914400">
              <a:lnSpc>
                <a:spcPct val="90000"/>
              </a:lnSpc>
              <a:spcBef>
                <a:spcPts val="500"/>
              </a:spcBef>
              <a:buClr>
                <a:srgbClr val="CCCC00"/>
              </a:buClr>
              <a:buSzPct val="70000"/>
              <a:buFont typeface="Helvetica"/>
              <a:buChar char="●"/>
              <a:defRPr sz="1800"/>
            </a:pPr>
            <a:r>
              <a:rPr sz="2800">
                <a:uFill>
                  <a:solidFill/>
                </a:uFill>
                <a:latin typeface="Arial"/>
                <a:ea typeface="Arial"/>
                <a:cs typeface="Arial"/>
                <a:sym typeface="Arial"/>
              </a:rPr>
              <a:t>Freedom</a:t>
            </a:r>
          </a:p>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Specific components of better life vary from time to time and from society to society.  </a:t>
            </a:r>
          </a:p>
          <a:p>
            <a:pPr marL="434340" lvl="0" indent="-434340" defTabSz="914400">
              <a:lnSpc>
                <a:spcPct val="90000"/>
              </a:lnSpc>
              <a:spcBef>
                <a:spcPts val="700"/>
              </a:spcBef>
              <a:buClr>
                <a:srgbClr val="330066"/>
              </a:buClr>
              <a:buSzPct val="70000"/>
              <a:buFont typeface="Helvetica"/>
              <a:buChar char="●"/>
              <a:defRPr sz="1800"/>
            </a:pPr>
            <a:r>
              <a:rPr sz="3800">
                <a:uFill>
                  <a:solidFill/>
                </a:uFill>
                <a:latin typeface="Arial"/>
                <a:ea typeface="Arial"/>
                <a:cs typeface="Arial"/>
                <a:sym typeface="Arial"/>
              </a:rPr>
              <a:t>Three Objectives of Development:</a:t>
            </a:r>
            <a:r>
              <a:rPr sz="4400">
                <a:uFill>
                  <a:solidFill/>
                </a:uFill>
                <a:latin typeface="Arial"/>
                <a:ea typeface="Arial"/>
                <a:cs typeface="Arial"/>
                <a:sym typeface="Arial"/>
              </a:rPr>
              <a:t> </a:t>
            </a:r>
          </a:p>
          <a:p>
            <a:pPr marL="1252330" lvl="2" indent="-337930" defTabSz="914400">
              <a:lnSpc>
                <a:spcPct val="90000"/>
              </a:lnSpc>
              <a:spcBef>
                <a:spcPts val="500"/>
              </a:spcBef>
              <a:buClr>
                <a:srgbClr val="CCCC00"/>
              </a:buClr>
              <a:buSzPct val="70000"/>
              <a:buFont typeface="Helvetica"/>
              <a:buChar char="●"/>
              <a:defRPr sz="1800"/>
            </a:pPr>
            <a:r>
              <a:rPr sz="3400">
                <a:uFill>
                  <a:solidFill/>
                </a:uFill>
                <a:latin typeface="Arial"/>
                <a:ea typeface="Arial"/>
                <a:cs typeface="Arial"/>
                <a:sym typeface="Arial"/>
              </a:rPr>
              <a:t>Increase availability and distribution of basic goods</a:t>
            </a:r>
          </a:p>
          <a:p>
            <a:pPr marL="1252330" lvl="2" indent="-337930" defTabSz="914400">
              <a:lnSpc>
                <a:spcPct val="90000"/>
              </a:lnSpc>
              <a:spcBef>
                <a:spcPts val="500"/>
              </a:spcBef>
              <a:buClr>
                <a:srgbClr val="CCCC00"/>
              </a:buClr>
              <a:buSzPct val="70000"/>
              <a:buFont typeface="Helvetica"/>
              <a:buChar char="●"/>
              <a:defRPr sz="1800"/>
            </a:pPr>
            <a:r>
              <a:rPr sz="3400">
                <a:uFill>
                  <a:solidFill/>
                </a:uFill>
                <a:latin typeface="Arial"/>
                <a:ea typeface="Arial"/>
                <a:cs typeface="Arial"/>
                <a:sym typeface="Arial"/>
              </a:rPr>
              <a:t>Raise levels of living</a:t>
            </a:r>
          </a:p>
          <a:p>
            <a:pPr marL="1252330" lvl="2" indent="-337930" defTabSz="914400">
              <a:lnSpc>
                <a:spcPct val="90000"/>
              </a:lnSpc>
              <a:spcBef>
                <a:spcPts val="500"/>
              </a:spcBef>
              <a:buClr>
                <a:srgbClr val="CCCC00"/>
              </a:buClr>
              <a:buSzPct val="70000"/>
              <a:buFont typeface="Helvetica"/>
              <a:buChar char="●"/>
              <a:defRPr sz="1800"/>
            </a:pPr>
            <a:r>
              <a:rPr sz="3400">
                <a:uFill>
                  <a:solidFill/>
                </a:uFill>
                <a:latin typeface="Arial"/>
                <a:ea typeface="Arial"/>
                <a:cs typeface="Arial"/>
                <a:sym typeface="Arial"/>
              </a:rPr>
              <a:t>Expand range of social and economic choices available to individuals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69"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70" name="Shape 170"/>
          <p:cNvSpPr>
            <a:spLocks noGrp="1"/>
          </p:cNvSpPr>
          <p:nvPr>
            <p:ph type="body" idx="4294967295"/>
          </p:nvPr>
        </p:nvSpPr>
        <p:spPr>
          <a:xfrm>
            <a:off x="767644" y="1803964"/>
            <a:ext cx="11054080" cy="7019431"/>
          </a:xfrm>
          <a:prstGeom prst="rect">
            <a:avLst/>
          </a:prstGeom>
        </p:spPr>
        <p:txBody>
          <a:bodyPr lIns="65023" tIns="65023" rIns="65023" bIns="65023" anchor="t">
            <a:normAutofit/>
          </a:bodyPr>
          <a:lstStyle/>
          <a:p>
            <a:pPr marL="502919" lvl="0" indent="-502919"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Initiated in 1990 and undertaken by UNDP in its annual series of HDRs. </a:t>
            </a:r>
          </a:p>
          <a:p>
            <a:pPr marL="502919" lvl="0" indent="-502919"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HDI is based on 3 goals:</a:t>
            </a:r>
          </a:p>
          <a:p>
            <a:pPr marL="874834" lvl="1" indent="-417634" defTabSz="914400">
              <a:spcBef>
                <a:spcPts val="600"/>
              </a:spcBef>
              <a:buClr>
                <a:srgbClr val="669999"/>
              </a:buClr>
              <a:buSzPct val="70000"/>
              <a:buFont typeface="Helvetica"/>
              <a:buChar char="●"/>
              <a:defRPr sz="1800"/>
            </a:pPr>
            <a:r>
              <a:rPr sz="3800">
                <a:uFill>
                  <a:solidFill/>
                </a:uFill>
                <a:latin typeface="Arial"/>
                <a:ea typeface="Arial"/>
                <a:cs typeface="Arial"/>
                <a:sym typeface="Arial"/>
              </a:rPr>
              <a:t>Longevity</a:t>
            </a:r>
          </a:p>
          <a:p>
            <a:pPr marL="874834" lvl="1" indent="-417634" defTabSz="914400">
              <a:spcBef>
                <a:spcPts val="600"/>
              </a:spcBef>
              <a:buClr>
                <a:srgbClr val="669999"/>
              </a:buClr>
              <a:buSzPct val="70000"/>
              <a:buFont typeface="Helvetica"/>
              <a:buChar char="●"/>
              <a:defRPr sz="1800"/>
            </a:pPr>
            <a:r>
              <a:rPr sz="3800">
                <a:uFill>
                  <a:solidFill/>
                </a:uFill>
                <a:latin typeface="Arial"/>
                <a:ea typeface="Arial"/>
                <a:cs typeface="Arial"/>
                <a:sym typeface="Arial"/>
              </a:rPr>
              <a:t>Knowledge</a:t>
            </a:r>
          </a:p>
          <a:p>
            <a:pPr marL="874834" lvl="1" indent="-417634" defTabSz="914400">
              <a:spcBef>
                <a:spcPts val="600"/>
              </a:spcBef>
              <a:buClr>
                <a:srgbClr val="669999"/>
              </a:buClr>
              <a:buSzPct val="70000"/>
              <a:buFont typeface="Helvetica"/>
              <a:buChar char="●"/>
              <a:defRPr sz="1800"/>
            </a:pPr>
            <a:r>
              <a:rPr sz="3800">
                <a:uFill>
                  <a:solidFill/>
                </a:uFill>
                <a:latin typeface="Arial"/>
                <a:ea typeface="Arial"/>
                <a:cs typeface="Arial"/>
                <a:sym typeface="Arial"/>
              </a:rPr>
              <a:t>Standard of living </a:t>
            </a:r>
          </a:p>
          <a:p>
            <a:pPr marL="502919" lvl="0" indent="-502919" defTabSz="914400">
              <a:spcBef>
                <a:spcPts val="700"/>
              </a:spcBef>
              <a:buClr>
                <a:srgbClr val="330066"/>
              </a:buClr>
              <a:buSzPct val="70000"/>
              <a:buFont typeface="Helvetica"/>
              <a:buChar char="●"/>
              <a:defRPr sz="1800"/>
            </a:pPr>
            <a:r>
              <a:rPr sz="4400">
                <a:uFill>
                  <a:solidFill/>
                </a:uFill>
                <a:latin typeface="Arial"/>
                <a:ea typeface="Arial"/>
                <a:cs typeface="Arial"/>
                <a:sym typeface="Arial"/>
              </a:rPr>
              <a:t>HDI= 1/3(Income index)+1/3(Life expectancy index)+1/3(education index)</a:t>
            </a:r>
          </a:p>
        </p:txBody>
      </p:sp>
      <p:sp>
        <p:nvSpPr>
          <p:cNvPr id="171" name="Shape 171"/>
          <p:cNvSpPr>
            <a:spLocks noGrp="1"/>
          </p:cNvSpPr>
          <p:nvPr>
            <p:ph type="title" idx="4294967295"/>
          </p:nvPr>
        </p:nvSpPr>
        <p:spPr>
          <a:xfrm>
            <a:off x="701039" y="-72338"/>
            <a:ext cx="10728961" cy="1189850"/>
          </a:xfrm>
          <a:prstGeom prst="rect">
            <a:avLst/>
          </a:prstGeom>
        </p:spPr>
        <p:txBody>
          <a:bodyPr lIns="65023" tIns="65023" rIns="65023" bIns="65023" anchor="b">
            <a:normAutofit/>
          </a:bodyPr>
          <a:lstStyle/>
          <a:p>
            <a:pPr lvl="0" algn="l" defTabSz="1300480">
              <a:defRPr sz="1800"/>
            </a:pPr>
            <a:r>
              <a:rPr sz="5000" b="1">
                <a:solidFill>
                  <a:srgbClr val="FFFFFF"/>
                </a:solidFill>
                <a:uFill>
                  <a:solidFill>
                    <a:srgbClr val="330066"/>
                  </a:solidFill>
                </a:uFill>
                <a:latin typeface="Arial"/>
                <a:ea typeface="Arial"/>
                <a:cs typeface="Arial"/>
                <a:sym typeface="Arial"/>
              </a:rPr>
              <a:t>Human Development Index </a:t>
            </a:r>
            <a:r>
              <a:rPr sz="3600" b="1">
                <a:solidFill>
                  <a:srgbClr val="FFFFFF"/>
                </a:solidFill>
                <a:uFill>
                  <a:solidFill>
                    <a:srgbClr val="330066"/>
                  </a:solidFill>
                </a:uFill>
                <a:latin typeface="Arial"/>
                <a:ea typeface="Arial"/>
                <a:cs typeface="Arial"/>
                <a:sym typeface="Arial"/>
              </a:rPr>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74"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75" name="Shape 175"/>
          <p:cNvSpPr>
            <a:spLocks noGrp="1"/>
          </p:cNvSpPr>
          <p:nvPr>
            <p:ph type="body" idx="4294967295"/>
          </p:nvPr>
        </p:nvSpPr>
        <p:spPr>
          <a:xfrm>
            <a:off x="767644" y="1803964"/>
            <a:ext cx="11054080" cy="7019431"/>
          </a:xfrm>
          <a:prstGeom prst="rect">
            <a:avLst/>
          </a:prstGeom>
        </p:spPr>
        <p:txBody>
          <a:bodyPr lIns="65023" tIns="65023" rIns="65023" bIns="65023" anchor="t">
            <a:normAutofit/>
          </a:bodyPr>
          <a:lstStyle/>
          <a:p>
            <a:pPr marL="320039" lvl="0" indent="-320039" defTabSz="914400">
              <a:spcBef>
                <a:spcPts val="400"/>
              </a:spcBef>
              <a:buClr>
                <a:srgbClr val="330066"/>
              </a:buClr>
              <a:buSzPct val="70000"/>
              <a:buFont typeface="Helvetica"/>
              <a:buChar char="●"/>
              <a:defRPr sz="1800"/>
            </a:pPr>
            <a:r>
              <a:rPr sz="2800">
                <a:uFill>
                  <a:solidFill/>
                </a:uFill>
                <a:latin typeface="Arial"/>
                <a:ea typeface="Arial"/>
                <a:cs typeface="Arial"/>
                <a:sym typeface="Arial"/>
              </a:rPr>
              <a:t>Ranks 175 countries into 3 groups </a:t>
            </a:r>
          </a:p>
          <a:p>
            <a:pPr marL="764930" lvl="1" indent="-307730" defTabSz="914400">
              <a:spcBef>
                <a:spcPts val="400"/>
              </a:spcBef>
              <a:buClr>
                <a:srgbClr val="669999"/>
              </a:buClr>
              <a:buSzPct val="70000"/>
              <a:buFont typeface="Helvetica"/>
              <a:buChar char="●"/>
              <a:defRPr sz="1800"/>
            </a:pPr>
            <a:r>
              <a:rPr sz="2800">
                <a:uFill>
                  <a:solidFill/>
                </a:uFill>
                <a:latin typeface="Arial"/>
                <a:ea typeface="Arial"/>
                <a:cs typeface="Arial"/>
                <a:sym typeface="Arial"/>
              </a:rPr>
              <a:t>Low human development = 0.00-0.099</a:t>
            </a:r>
          </a:p>
          <a:p>
            <a:pPr marL="764930" lvl="1" indent="-307730" defTabSz="914400">
              <a:spcBef>
                <a:spcPts val="400"/>
              </a:spcBef>
              <a:buClr>
                <a:srgbClr val="669999"/>
              </a:buClr>
              <a:buSzPct val="70000"/>
              <a:buFont typeface="Helvetica"/>
              <a:buChar char="●"/>
              <a:defRPr sz="1800"/>
            </a:pPr>
            <a:r>
              <a:rPr sz="2800">
                <a:uFill>
                  <a:solidFill/>
                </a:uFill>
                <a:latin typeface="Arial"/>
                <a:ea typeface="Arial"/>
                <a:cs typeface="Arial"/>
                <a:sym typeface="Arial"/>
              </a:rPr>
              <a:t>Medium human development = 0.5-0.799</a:t>
            </a:r>
          </a:p>
          <a:p>
            <a:pPr marL="764930" lvl="1" indent="-307730" defTabSz="914400">
              <a:spcBef>
                <a:spcPts val="400"/>
              </a:spcBef>
              <a:buClr>
                <a:srgbClr val="669999"/>
              </a:buClr>
              <a:buSzPct val="70000"/>
              <a:buFont typeface="Helvetica"/>
              <a:buChar char="●"/>
              <a:defRPr sz="1800"/>
            </a:pPr>
            <a:r>
              <a:rPr sz="2800">
                <a:uFill>
                  <a:solidFill/>
                </a:uFill>
                <a:latin typeface="Arial"/>
                <a:ea typeface="Arial"/>
                <a:cs typeface="Arial"/>
                <a:sym typeface="Arial"/>
              </a:rPr>
              <a:t>High human development = 0.80-1.00</a:t>
            </a:r>
          </a:p>
        </p:txBody>
      </p:sp>
      <p:graphicFrame>
        <p:nvGraphicFramePr>
          <p:cNvPr id="176" name="Table 176"/>
          <p:cNvGraphicFramePr/>
          <p:nvPr/>
        </p:nvGraphicFramePr>
        <p:xfrm>
          <a:off x="1790417" y="4118186"/>
          <a:ext cx="8669865" cy="5317066"/>
        </p:xfrm>
        <a:graphic>
          <a:graphicData uri="http://schemas.openxmlformats.org/drawingml/2006/table">
            <a:tbl>
              <a:tblPr>
                <a:tableStyleId>{4C3C2611-4C71-4FC5-86AE-919BDF0F9419}</a:tableStyleId>
              </a:tblPr>
              <a:tblGrid>
                <a:gridCol w="2889955"/>
                <a:gridCol w="2889955"/>
                <a:gridCol w="2889955"/>
              </a:tblGrid>
              <a:tr h="1065830">
                <a:tc>
                  <a:txBody>
                    <a:bodyPr/>
                    <a:lstStyle/>
                    <a:p>
                      <a:pPr lvl="0" algn="l" defTabSz="914400">
                        <a:spcBef>
                          <a:spcPts val="400"/>
                        </a:spcBef>
                        <a:defRPr sz="1800" b="0" i="0"/>
                      </a:pPr>
                      <a:r>
                        <a:rPr sz="2000">
                          <a:uFill>
                            <a:solidFill/>
                          </a:uFill>
                          <a:latin typeface="Arial"/>
                          <a:ea typeface="Arial"/>
                          <a:cs typeface="Arial"/>
                          <a:sym typeface="Arial"/>
                        </a:rPr>
                        <a:t>Country</a:t>
                      </a:r>
                    </a:p>
                  </a:txBody>
                  <a:tcPr marL="45720" marR="4572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l" defTabSz="914400">
                        <a:spcBef>
                          <a:spcPts val="400"/>
                        </a:spcBef>
                        <a:defRPr sz="1800" b="0" i="0"/>
                      </a:pPr>
                      <a:r>
                        <a:rPr sz="2000">
                          <a:uFill>
                            <a:solidFill/>
                          </a:uFill>
                          <a:latin typeface="Arial"/>
                          <a:ea typeface="Arial"/>
                          <a:cs typeface="Arial"/>
                          <a:sym typeface="Arial"/>
                        </a:rPr>
                        <a:t>HDI</a:t>
                      </a:r>
                    </a:p>
                  </a:txBody>
                  <a:tcPr marL="45720" marR="45720"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l" defTabSz="914400">
                        <a:spcBef>
                          <a:spcPts val="400"/>
                        </a:spcBef>
                        <a:defRPr sz="1800" b="0" i="0"/>
                      </a:pPr>
                      <a:r>
                        <a:rPr sz="2000">
                          <a:uFill>
                            <a:solidFill/>
                          </a:uFill>
                          <a:latin typeface="Arial"/>
                          <a:ea typeface="Arial"/>
                          <a:cs typeface="Arial"/>
                          <a:sym typeface="Arial"/>
                        </a:rPr>
                        <a:t>GDP rank-HDI rank</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r>
              <a:tr h="1546783">
                <a:tc>
                  <a:txBody>
                    <a:bodyPr/>
                    <a:lstStyle/>
                    <a:p>
                      <a:pPr lvl="0" algn="l" defTabSz="914400">
                        <a:spcBef>
                          <a:spcPts val="400"/>
                        </a:spcBef>
                        <a:defRPr sz="1800" b="0" i="0"/>
                      </a:pPr>
                      <a:r>
                        <a:rPr sz="2000">
                          <a:uFill>
                            <a:solidFill/>
                          </a:uFill>
                          <a:latin typeface="Arial"/>
                          <a:ea typeface="Arial"/>
                          <a:cs typeface="Arial"/>
                          <a:sym typeface="Arial"/>
                        </a:rPr>
                        <a:t>Low HD: </a:t>
                      </a:r>
                    </a:p>
                    <a:p>
                      <a:pPr lvl="0" algn="l" defTabSz="914400">
                        <a:spcBef>
                          <a:spcPts val="400"/>
                        </a:spcBef>
                        <a:defRPr sz="1800" b="0" i="0"/>
                      </a:pPr>
                      <a:r>
                        <a:rPr sz="2000">
                          <a:uFill>
                            <a:solidFill/>
                          </a:uFill>
                          <a:latin typeface="Arial"/>
                          <a:ea typeface="Arial"/>
                          <a:cs typeface="Arial"/>
                          <a:sym typeface="Arial"/>
                        </a:rPr>
                        <a:t>Tanzania</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600"/>
                        </a:spcBef>
                        <a:defRPr sz="1800" b="0" i="0"/>
                      </a:pPr>
                      <a:endParaRPr sz="2000">
                        <a:uFill>
                          <a:solidFill/>
                        </a:uFill>
                        <a:latin typeface="Arial"/>
                        <a:ea typeface="Arial"/>
                        <a:cs typeface="Arial"/>
                        <a:sym typeface="Arial"/>
                      </a:endParaRPr>
                    </a:p>
                    <a:p>
                      <a:pPr lvl="0" algn="l" defTabSz="914400">
                        <a:spcBef>
                          <a:spcPts val="400"/>
                        </a:spcBef>
                        <a:defRPr sz="1800" b="0" i="0"/>
                      </a:pPr>
                      <a:r>
                        <a:rPr sz="2000">
                          <a:uFill>
                            <a:solidFill/>
                          </a:uFill>
                          <a:latin typeface="Arial"/>
                          <a:ea typeface="Arial"/>
                          <a:cs typeface="Arial"/>
                          <a:sym typeface="Arial"/>
                        </a:rPr>
                        <a:t>0.436</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600"/>
                        </a:spcBef>
                        <a:defRPr sz="1800" b="0" i="0"/>
                      </a:pPr>
                      <a:endParaRPr sz="2000">
                        <a:uFill>
                          <a:solidFill/>
                        </a:uFill>
                        <a:latin typeface="Arial"/>
                        <a:ea typeface="Arial"/>
                        <a:cs typeface="Arial"/>
                        <a:sym typeface="Arial"/>
                      </a:endParaRPr>
                    </a:p>
                    <a:p>
                      <a:pPr lvl="0" algn="l" defTabSz="914400">
                        <a:spcBef>
                          <a:spcPts val="400"/>
                        </a:spcBef>
                        <a:defRPr sz="1800" b="0" i="0"/>
                      </a:pPr>
                      <a:r>
                        <a:rPr sz="2000">
                          <a:uFill>
                            <a:solidFill/>
                          </a:uFill>
                          <a:latin typeface="Arial"/>
                          <a:ea typeface="Arial"/>
                          <a:cs typeface="Arial"/>
                          <a:sym typeface="Arial"/>
                        </a:rPr>
                        <a:t>+21</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1546783">
                <a:tc>
                  <a:txBody>
                    <a:bodyPr/>
                    <a:lstStyle/>
                    <a:p>
                      <a:pPr lvl="0" algn="l" defTabSz="914400">
                        <a:spcBef>
                          <a:spcPts val="400"/>
                        </a:spcBef>
                        <a:defRPr sz="1800" b="0" i="0"/>
                      </a:pPr>
                      <a:r>
                        <a:rPr sz="2000">
                          <a:uFill>
                            <a:solidFill/>
                          </a:uFill>
                          <a:latin typeface="Arial"/>
                          <a:ea typeface="Arial"/>
                          <a:cs typeface="Arial"/>
                          <a:sym typeface="Arial"/>
                        </a:rPr>
                        <a:t>Medium HD:</a:t>
                      </a:r>
                    </a:p>
                    <a:p>
                      <a:pPr lvl="0" algn="l" defTabSz="914400">
                        <a:spcBef>
                          <a:spcPts val="400"/>
                        </a:spcBef>
                        <a:defRPr sz="1800" b="0" i="0"/>
                      </a:pPr>
                      <a:r>
                        <a:rPr sz="2000">
                          <a:uFill>
                            <a:solidFill/>
                          </a:uFill>
                          <a:latin typeface="Arial"/>
                          <a:ea typeface="Arial"/>
                          <a:cs typeface="Arial"/>
                          <a:sym typeface="Arial"/>
                        </a:rPr>
                        <a:t>Turkey</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600"/>
                        </a:spcBef>
                        <a:defRPr sz="1800" b="0" i="0"/>
                      </a:pPr>
                      <a:endParaRPr sz="2000">
                        <a:uFill>
                          <a:solidFill/>
                        </a:uFill>
                        <a:latin typeface="Arial"/>
                        <a:ea typeface="Arial"/>
                        <a:cs typeface="Arial"/>
                        <a:sym typeface="Arial"/>
                      </a:endParaRPr>
                    </a:p>
                    <a:p>
                      <a:pPr lvl="0" algn="l" defTabSz="914400">
                        <a:spcBef>
                          <a:spcPts val="400"/>
                        </a:spcBef>
                        <a:defRPr sz="1800" b="0" i="0"/>
                      </a:pPr>
                      <a:r>
                        <a:rPr sz="2000">
                          <a:uFill>
                            <a:solidFill/>
                          </a:uFill>
                          <a:latin typeface="Arial"/>
                          <a:ea typeface="Arial"/>
                          <a:cs typeface="Arial"/>
                          <a:sym typeface="Arial"/>
                        </a:rPr>
                        <a:t>0.735</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600"/>
                        </a:spcBef>
                        <a:defRPr sz="1800" b="0" i="0"/>
                      </a:pPr>
                      <a:endParaRPr sz="2000">
                        <a:uFill>
                          <a:solidFill/>
                        </a:uFill>
                        <a:latin typeface="Arial"/>
                        <a:ea typeface="Arial"/>
                        <a:cs typeface="Arial"/>
                        <a:sym typeface="Arial"/>
                      </a:endParaRPr>
                    </a:p>
                    <a:p>
                      <a:pPr lvl="0" algn="l" defTabSz="914400">
                        <a:spcBef>
                          <a:spcPts val="400"/>
                        </a:spcBef>
                        <a:defRPr sz="1800" b="0" i="0"/>
                      </a:pPr>
                      <a:r>
                        <a:rPr sz="2000">
                          <a:uFill>
                            <a:solidFill/>
                          </a:uFill>
                          <a:latin typeface="Arial"/>
                          <a:ea typeface="Arial"/>
                          <a:cs typeface="Arial"/>
                          <a:sym typeface="Arial"/>
                        </a:rPr>
                        <a:t>-21</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1157670">
                <a:tc>
                  <a:txBody>
                    <a:bodyPr/>
                    <a:lstStyle/>
                    <a:p>
                      <a:pPr lvl="0" algn="l" defTabSz="914400">
                        <a:spcBef>
                          <a:spcPts val="400"/>
                        </a:spcBef>
                        <a:defRPr sz="1800" b="0" i="0"/>
                      </a:pPr>
                      <a:r>
                        <a:rPr sz="2000">
                          <a:uFill>
                            <a:solidFill/>
                          </a:uFill>
                          <a:latin typeface="Arial"/>
                          <a:ea typeface="Arial"/>
                          <a:cs typeface="Arial"/>
                          <a:sym typeface="Arial"/>
                        </a:rPr>
                        <a:t>High HD: </a:t>
                      </a:r>
                    </a:p>
                    <a:p>
                      <a:pPr lvl="0" algn="l" defTabSz="914400">
                        <a:spcBef>
                          <a:spcPts val="400"/>
                        </a:spcBef>
                        <a:defRPr sz="1800" b="0" i="0"/>
                      </a:pPr>
                      <a:r>
                        <a:rPr sz="2000">
                          <a:uFill>
                            <a:solidFill/>
                          </a:uFill>
                          <a:latin typeface="Arial"/>
                          <a:ea typeface="Arial"/>
                          <a:cs typeface="Arial"/>
                          <a:sym typeface="Arial"/>
                        </a:rPr>
                        <a:t>Canada</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defTabSz="914400">
                        <a:spcBef>
                          <a:spcPts val="600"/>
                        </a:spcBef>
                        <a:defRPr sz="1800" b="0" i="0"/>
                      </a:pPr>
                      <a:endParaRPr sz="2000">
                        <a:uFill>
                          <a:solidFill/>
                        </a:uFill>
                        <a:latin typeface="Arial"/>
                        <a:ea typeface="Arial"/>
                        <a:cs typeface="Arial"/>
                        <a:sym typeface="Arial"/>
                      </a:endParaRPr>
                    </a:p>
                    <a:p>
                      <a:pPr lvl="0" algn="l" defTabSz="914400">
                        <a:spcBef>
                          <a:spcPts val="400"/>
                        </a:spcBef>
                        <a:defRPr sz="1800" b="0" i="0"/>
                      </a:pPr>
                      <a:r>
                        <a:rPr sz="2000">
                          <a:uFill>
                            <a:solidFill/>
                          </a:uFill>
                          <a:latin typeface="Arial"/>
                          <a:ea typeface="Arial"/>
                          <a:cs typeface="Arial"/>
                          <a:sym typeface="Arial"/>
                        </a:rPr>
                        <a:t>0.936</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defTabSz="914400">
                        <a:spcBef>
                          <a:spcPts val="600"/>
                        </a:spcBef>
                        <a:defRPr sz="1800" b="0" i="0"/>
                      </a:pPr>
                      <a:endParaRPr sz="2000">
                        <a:uFill>
                          <a:solidFill/>
                        </a:uFill>
                        <a:latin typeface="Arial"/>
                        <a:ea typeface="Arial"/>
                        <a:cs typeface="Arial"/>
                        <a:sym typeface="Arial"/>
                      </a:endParaRPr>
                    </a:p>
                    <a:p>
                      <a:pPr lvl="0" algn="l" defTabSz="914400">
                        <a:spcBef>
                          <a:spcPts val="400"/>
                        </a:spcBef>
                        <a:defRPr sz="1800" b="0" i="0"/>
                      </a:pPr>
                      <a:r>
                        <a:rPr sz="2000">
                          <a:uFill>
                            <a:solidFill/>
                          </a:uFill>
                          <a:latin typeface="Arial"/>
                          <a:ea typeface="Arial"/>
                          <a:cs typeface="Arial"/>
                          <a:sym typeface="Arial"/>
                        </a:rPr>
                        <a:t>+3</a:t>
                      </a: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sp>
        <p:nvSpPr>
          <p:cNvPr id="177" name="Shape 177"/>
          <p:cNvSpPr>
            <a:spLocks noGrp="1"/>
          </p:cNvSpPr>
          <p:nvPr>
            <p:ph type="title" idx="4294967295"/>
          </p:nvPr>
        </p:nvSpPr>
        <p:spPr>
          <a:xfrm>
            <a:off x="548639" y="-72338"/>
            <a:ext cx="10728962" cy="1189850"/>
          </a:xfrm>
          <a:prstGeom prst="rect">
            <a:avLst/>
          </a:prstGeom>
        </p:spPr>
        <p:txBody>
          <a:bodyPr lIns="65023" tIns="65023" rIns="65023" bIns="65023" anchor="b">
            <a:normAutofit/>
          </a:bodyPr>
          <a:lstStyle/>
          <a:p>
            <a:pPr lvl="0" algn="l" defTabSz="1300480">
              <a:defRPr sz="1800"/>
            </a:pPr>
            <a:r>
              <a:rPr sz="5000" b="1">
                <a:solidFill>
                  <a:srgbClr val="FFFFFF"/>
                </a:solidFill>
                <a:uFill>
                  <a:solidFill>
                    <a:srgbClr val="330066"/>
                  </a:solidFill>
                </a:uFill>
                <a:latin typeface="Arial"/>
                <a:ea typeface="Arial"/>
                <a:cs typeface="Arial"/>
                <a:sym typeface="Arial"/>
              </a:rPr>
              <a:t>Human Development Index </a:t>
            </a:r>
            <a:r>
              <a:rPr sz="3600" b="1">
                <a:solidFill>
                  <a:srgbClr val="FFFFFF"/>
                </a:solidFill>
                <a:uFill>
                  <a:solidFill>
                    <a:srgbClr val="330066"/>
                  </a:solidFill>
                </a:uFill>
                <a:latin typeface="Arial"/>
                <a:ea typeface="Arial"/>
                <a:cs typeface="Arial"/>
                <a:sym typeface="Arial"/>
              </a:rP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idx="4294967295"/>
          </p:nvPr>
        </p:nvSpPr>
        <p:spPr>
          <a:xfrm>
            <a:off x="715721" y="0"/>
            <a:ext cx="11176000" cy="1219200"/>
          </a:xfrm>
          <a:prstGeom prst="rect">
            <a:avLst/>
          </a:prstGeom>
        </p:spPr>
        <p:txBody>
          <a:bodyPr lIns="72248" tIns="72248" rIns="72248" bIns="72248">
            <a:normAutofit/>
          </a:bodyPr>
          <a:lstStyle>
            <a:lvl1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3400" b="1">
                <a:solidFill>
                  <a:srgbClr val="FFFFFF"/>
                </a:solidFill>
                <a:latin typeface="Trebuchet MS"/>
                <a:ea typeface="Trebuchet MS"/>
                <a:cs typeface="Trebuchet MS"/>
                <a:sym typeface="Trebuchet MS"/>
              </a:defRPr>
            </a:lvl1pPr>
          </a:lstStyle>
          <a:p>
            <a:pPr lvl="0">
              <a:defRPr sz="1800" b="0">
                <a:solidFill>
                  <a:srgbClr val="000000"/>
                </a:solidFill>
              </a:defRPr>
            </a:pPr>
            <a:r>
              <a:rPr sz="3400" b="1">
                <a:solidFill>
                  <a:srgbClr val="FFFFFF"/>
                </a:solidFill>
              </a:rPr>
              <a:t>Sustainable Development vs. Sustainability</a:t>
            </a:r>
          </a:p>
        </p:txBody>
      </p:sp>
      <p:pic>
        <p:nvPicPr>
          <p:cNvPr id="180" name="image5.jpg"/>
          <p:cNvPicPr/>
          <p:nvPr/>
        </p:nvPicPr>
        <p:blipFill>
          <a:blip r:embed="rId2">
            <a:extLst/>
          </a:blip>
          <a:stretch>
            <a:fillRect/>
          </a:stretch>
        </p:blipFill>
        <p:spPr>
          <a:xfrm>
            <a:off x="11469512" y="8953188"/>
            <a:ext cx="1481102" cy="724776"/>
          </a:xfrm>
          <a:prstGeom prst="rect">
            <a:avLst/>
          </a:prstGeom>
          <a:ln w="12700">
            <a:miter lim="400000"/>
          </a:ln>
        </p:spPr>
      </p:pic>
      <p:pic>
        <p:nvPicPr>
          <p:cNvPr id="181" name="image6.png"/>
          <p:cNvPicPr/>
          <p:nvPr/>
        </p:nvPicPr>
        <p:blipFill>
          <a:blip r:embed="rId3">
            <a:extLst/>
          </a:blip>
          <a:stretch>
            <a:fillRect/>
          </a:stretch>
        </p:blipFill>
        <p:spPr>
          <a:xfrm>
            <a:off x="123262" y="8343559"/>
            <a:ext cx="804350" cy="1334404"/>
          </a:xfrm>
          <a:prstGeom prst="rect">
            <a:avLst/>
          </a:prstGeom>
          <a:ln w="12700">
            <a:miter lim="400000"/>
          </a:ln>
        </p:spPr>
      </p:pic>
      <p:sp>
        <p:nvSpPr>
          <p:cNvPr id="182" name="Shape 182"/>
          <p:cNvSpPr/>
          <p:nvPr/>
        </p:nvSpPr>
        <p:spPr>
          <a:xfrm>
            <a:off x="1731323" y="2288344"/>
            <a:ext cx="9546277" cy="4011193"/>
          </a:xfrm>
          <a:prstGeom prst="rect">
            <a:avLst/>
          </a:prstGeom>
          <a:ln w="12700">
            <a:miter lim="400000"/>
          </a:ln>
          <a:extLst>
            <a:ext uri="{C572A759-6A51-4108-AA02-DFA0A04FC94B}">
              <ma14:wrappingTextBoxFlag xmlns:ma14="http://schemas.microsoft.com/office/mac/drawingml/2011/main" xmlns="" val="1"/>
            </a:ext>
          </a:extLst>
        </p:spPr>
        <p:txBody>
          <a:bodyPr lIns="66559" tIns="66559" rIns="66559" bIns="66559">
            <a:spAutoFit/>
          </a:bodyPr>
          <a:lstStyle/>
          <a:p>
            <a:pPr marL="257175" lvl="0" indent="-257175" algn="l" defTabSz="457200">
              <a:spcBef>
                <a:spcPts val="700"/>
              </a:spcBef>
              <a:buSzPct val="100000"/>
              <a:buFont typeface="Arial"/>
              <a:buChar char="•"/>
              <a:defRPr sz="1800"/>
            </a:pPr>
            <a:r>
              <a:rPr sz="2400">
                <a:uFill>
                  <a:solidFill/>
                </a:uFill>
                <a:latin typeface="+mn-lt"/>
                <a:ea typeface="+mn-ea"/>
                <a:cs typeface="+mn-cs"/>
                <a:sym typeface="Helvetica"/>
              </a:rPr>
              <a:t>Sustainability is the capacity to endure. For humans it is the potential for long-term health and wellbeing, which in turn depends on the wellbeing of the natural world and the responsible use of natural resources. </a:t>
            </a:r>
          </a:p>
          <a:p>
            <a:pPr marL="257175" lvl="0" indent="-257175" algn="l" defTabSz="457200">
              <a:spcBef>
                <a:spcPts val="700"/>
              </a:spcBef>
              <a:buSzPct val="100000"/>
              <a:buFont typeface="Arial"/>
              <a:buChar char="•"/>
              <a:defRPr sz="1800"/>
            </a:pPr>
            <a:endParaRPr sz="2400">
              <a:uFill>
                <a:solidFill/>
              </a:uFill>
              <a:latin typeface="+mn-lt"/>
              <a:ea typeface="+mn-ea"/>
              <a:cs typeface="+mn-cs"/>
              <a:sym typeface="Helvetica"/>
            </a:endParaRPr>
          </a:p>
          <a:p>
            <a:pPr marL="257175" lvl="0" indent="-257175" algn="l" defTabSz="457200">
              <a:spcBef>
                <a:spcPts val="700"/>
              </a:spcBef>
              <a:buSzPct val="100000"/>
              <a:buFont typeface="Arial"/>
              <a:buChar char="•"/>
              <a:defRPr sz="1800"/>
            </a:pPr>
            <a:r>
              <a:rPr sz="2400">
                <a:uFill>
                  <a:solidFill/>
                </a:uFill>
                <a:latin typeface="+mn-lt"/>
                <a:ea typeface="+mn-ea"/>
                <a:cs typeface="+mn-cs"/>
                <a:sym typeface="Helvetica"/>
              </a:rPr>
              <a:t>Sustainable development is “development that meets the needs of the present without compromising the ability of future generations to meet their own needs.” There are many definitions of sustainable development, but this is the one that is most frequently used. It contains two key concepts:</a:t>
            </a:r>
          </a:p>
        </p:txBody>
      </p:sp>
      <p:pic>
        <p:nvPicPr>
          <p:cNvPr id="183" name="image.png"/>
          <p:cNvPicPr/>
          <p:nvPr/>
        </p:nvPicPr>
        <p:blipFill>
          <a:blip r:embed="rId4">
            <a:extLst/>
          </a:blip>
          <a:stretch>
            <a:fillRect/>
          </a:stretch>
        </p:blipFill>
        <p:spPr>
          <a:xfrm>
            <a:off x="2041031" y="7099207"/>
            <a:ext cx="261903" cy="246098"/>
          </a:xfrm>
          <a:prstGeom prst="rect">
            <a:avLst/>
          </a:prstGeom>
          <a:ln w="12700">
            <a:miter lim="400000"/>
          </a:ln>
        </p:spPr>
      </p:pic>
      <p:sp>
        <p:nvSpPr>
          <p:cNvPr id="184" name="Shape 184"/>
          <p:cNvSpPr/>
          <p:nvPr/>
        </p:nvSpPr>
        <p:spPr>
          <a:xfrm>
            <a:off x="2433884" y="6971687"/>
            <a:ext cx="9523307" cy="717321"/>
          </a:xfrm>
          <a:prstGeom prst="rect">
            <a:avLst/>
          </a:prstGeom>
          <a:ln w="12700">
            <a:miter lim="400000"/>
          </a:ln>
          <a:extLst>
            <a:ext uri="{C572A759-6A51-4108-AA02-DFA0A04FC94B}">
              <ma14:wrappingTextBoxFlag xmlns:ma14="http://schemas.microsoft.com/office/mac/drawingml/2011/main" xmlns="" val="1"/>
            </a:ext>
          </a:extLst>
        </p:spPr>
        <p:txBody>
          <a:bodyPr lIns="66559" tIns="66559" rIns="66559" bIns="66559">
            <a:spAutoFit/>
          </a:bodyPr>
          <a:lstStyle>
            <a:lvl1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2000">
                <a:solidFill>
                  <a:srgbClr val="0000CC"/>
                </a:solidFill>
                <a:latin typeface="Trebuchet MS"/>
                <a:ea typeface="Trebuchet MS"/>
                <a:cs typeface="Trebuchet MS"/>
                <a:sym typeface="Trebuchet MS"/>
              </a:defRPr>
            </a:lvl1pPr>
          </a:lstStyle>
          <a:p>
            <a:pPr lvl="0">
              <a:defRPr sz="1800">
                <a:solidFill>
                  <a:srgbClr val="000000"/>
                </a:solidFill>
              </a:defRPr>
            </a:pPr>
            <a:r>
              <a:rPr sz="2000">
                <a:solidFill>
                  <a:srgbClr val="0000CC"/>
                </a:solidFill>
              </a:rPr>
              <a:t>the concept of needs, in particular the essential needs of the world’s poor, to which…priority should be given; and</a:t>
            </a:r>
          </a:p>
        </p:txBody>
      </p:sp>
      <p:sp>
        <p:nvSpPr>
          <p:cNvPr id="185" name="Shape 185"/>
          <p:cNvSpPr/>
          <p:nvPr/>
        </p:nvSpPr>
        <p:spPr>
          <a:xfrm>
            <a:off x="2433884" y="7898894"/>
            <a:ext cx="9216250" cy="717320"/>
          </a:xfrm>
          <a:prstGeom prst="rect">
            <a:avLst/>
          </a:prstGeom>
          <a:ln w="12700">
            <a:miter lim="400000"/>
          </a:ln>
          <a:extLst>
            <a:ext uri="{C572A759-6A51-4108-AA02-DFA0A04FC94B}">
              <ma14:wrappingTextBoxFlag xmlns:ma14="http://schemas.microsoft.com/office/mac/drawingml/2011/main" xmlns="" val="1"/>
            </a:ext>
          </a:extLst>
        </p:spPr>
        <p:txBody>
          <a:bodyPr lIns="66559" tIns="66559" rIns="66559" bIns="66559">
            <a:spAutoFit/>
          </a:bodyPr>
          <a:lstStyle>
            <a:lvl1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2000">
                <a:solidFill>
                  <a:srgbClr val="0000CC"/>
                </a:solidFill>
                <a:latin typeface="Trebuchet MS"/>
                <a:ea typeface="Trebuchet MS"/>
                <a:cs typeface="Trebuchet MS"/>
                <a:sym typeface="Trebuchet MS"/>
              </a:defRPr>
            </a:lvl1pPr>
          </a:lstStyle>
          <a:p>
            <a:pPr lvl="0">
              <a:defRPr sz="1800">
                <a:solidFill>
                  <a:srgbClr val="000000"/>
                </a:solidFill>
              </a:defRPr>
            </a:pPr>
            <a:r>
              <a:rPr sz="2000">
                <a:solidFill>
                  <a:srgbClr val="0000CC"/>
                </a:solidFill>
              </a:rPr>
              <a:t>the idea of limitations imposed by the state of technology and social organisation on the environment’s ability to meet present and future needs.</a:t>
            </a:r>
          </a:p>
        </p:txBody>
      </p:sp>
      <p:pic>
        <p:nvPicPr>
          <p:cNvPr id="186" name="image.png"/>
          <p:cNvPicPr/>
          <p:nvPr/>
        </p:nvPicPr>
        <p:blipFill>
          <a:blip r:embed="rId4">
            <a:extLst/>
          </a:blip>
          <a:stretch>
            <a:fillRect/>
          </a:stretch>
        </p:blipFill>
        <p:spPr>
          <a:xfrm>
            <a:off x="1991252" y="8133168"/>
            <a:ext cx="311682" cy="29287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189"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190"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191"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194" name="Group 194"/>
          <p:cNvGrpSpPr/>
          <p:nvPr/>
        </p:nvGrpSpPr>
        <p:grpSpPr>
          <a:xfrm>
            <a:off x="12700" y="8912225"/>
            <a:ext cx="1936750" cy="381000"/>
            <a:chOff x="0" y="0"/>
            <a:chExt cx="1936750" cy="381000"/>
          </a:xfrm>
        </p:grpSpPr>
        <p:sp>
          <p:nvSpPr>
            <p:cNvPr id="192" name="Shape 192"/>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193" name="Shape 193"/>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195" name="Shape 195"/>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196" name="Shape 196"/>
          <p:cNvSpPr>
            <a:spLocks noGrp="1"/>
          </p:cNvSpPr>
          <p:nvPr>
            <p:ph type="title"/>
          </p:nvPr>
        </p:nvSpPr>
        <p:spPr>
          <a:xfrm>
            <a:off x="1962943" y="127000"/>
            <a:ext cx="10464801" cy="1454150"/>
          </a:xfrm>
          <a:prstGeom prst="rect">
            <a:avLst/>
          </a:prstGeom>
        </p:spPr>
        <p:txBody>
          <a:bodyPr lIns="0" tIns="0" rIns="0" bIns="0">
            <a:normAutofit/>
          </a:bodyPr>
          <a:lstStyle>
            <a:lvl1pPr>
              <a:defRPr sz="5600">
                <a:solidFill>
                  <a:srgbClr val="FFFF00"/>
                </a:solidFill>
              </a:defRPr>
            </a:lvl1pPr>
          </a:lstStyle>
          <a:p>
            <a:pPr lvl="0">
              <a:defRPr sz="1800">
                <a:solidFill>
                  <a:srgbClr val="000000"/>
                </a:solidFill>
              </a:defRPr>
            </a:pPr>
            <a:r>
              <a:rPr sz="5600">
                <a:solidFill>
                  <a:srgbClr val="FFFF00"/>
                </a:solidFill>
              </a:rPr>
              <a:t>SUSTAINABLE DEVELOPMENT </a:t>
            </a:r>
          </a:p>
        </p:txBody>
      </p:sp>
      <p:sp>
        <p:nvSpPr>
          <p:cNvPr id="197" name="Shape 197"/>
          <p:cNvSpPr>
            <a:spLocks noGrp="1"/>
          </p:cNvSpPr>
          <p:nvPr>
            <p:ph type="body" idx="1"/>
          </p:nvPr>
        </p:nvSpPr>
        <p:spPr>
          <a:xfrm>
            <a:off x="2373312" y="2057400"/>
            <a:ext cx="10148888" cy="6426200"/>
          </a:xfrm>
          <a:prstGeom prst="rect">
            <a:avLst/>
          </a:prstGeom>
        </p:spPr>
        <p:txBody>
          <a:bodyPr lIns="0" tIns="0" rIns="0" bIns="0">
            <a:normAutofit/>
          </a:bodyPr>
          <a:lstStyle/>
          <a:p>
            <a:pPr lvl="0">
              <a:defRPr sz="1800"/>
            </a:pPr>
            <a:r>
              <a:rPr sz="2800"/>
              <a:t>Sustainable development (SD) or sustainability is the imperative of the 21st century</a:t>
            </a:r>
          </a:p>
          <a:p>
            <a:pPr marL="469231" lvl="0" indent="-469231">
              <a:spcBef>
                <a:spcPts val="1200"/>
              </a:spcBef>
              <a:buSzPct val="100000"/>
              <a:buAutoNum type="arabicPeriod"/>
              <a:defRPr sz="1800"/>
            </a:pPr>
            <a:r>
              <a:rPr sz="2400"/>
              <a:t>Sustainability</a:t>
            </a:r>
            <a:r>
              <a:rPr sz="2800"/>
              <a:t> - </a:t>
            </a:r>
            <a:r>
              <a:rPr sz="2000"/>
              <a:t>Protecting our planet, lifting people out of poverty and advancing economic growth are interconnected aspects of the same principle</a:t>
            </a:r>
          </a:p>
          <a:p>
            <a:pPr marL="391026" lvl="0" indent="-391026">
              <a:spcBef>
                <a:spcPts val="1200"/>
              </a:spcBef>
              <a:buSzPct val="100000"/>
              <a:buAutoNum type="arabicPeriod"/>
              <a:defRPr sz="1800"/>
            </a:pPr>
            <a:r>
              <a:rPr sz="2000"/>
              <a:t>The current developmental paradigm that puts considerable pressure on natural resources, resulting in environmental degradation, change climate and widening of the gap between the poor and rich further, is simply not sustainable.</a:t>
            </a:r>
          </a:p>
          <a:p>
            <a:pPr marL="391026" lvl="0" indent="-391026">
              <a:spcBef>
                <a:spcPts val="1200"/>
              </a:spcBef>
              <a:buSzPct val="100000"/>
              <a:buAutoNum type="arabicPeriod"/>
              <a:defRPr sz="1800"/>
            </a:pPr>
            <a:r>
              <a:rPr sz="2000"/>
              <a:t>Developed countries will continue efforts to sustain their living standards and maintain economic growth, developing countries are on a fast track to become ‘developed’</a:t>
            </a:r>
          </a:p>
          <a:p>
            <a:pPr marL="391026" lvl="0" indent="-391026">
              <a:spcBef>
                <a:spcPts val="1200"/>
              </a:spcBef>
              <a:buSzPct val="100000"/>
              <a:buAutoNum type="arabicPeriod"/>
              <a:defRPr sz="1800"/>
            </a:pPr>
            <a:r>
              <a:rPr sz="2000"/>
              <a:t>Pursue a new way of building resilience to avoid undesired outcomes in the future through reducing current risks posed by human actions that are changing significantly Earth and its environment.</a:t>
            </a:r>
          </a:p>
          <a:p>
            <a:pPr marL="391026" lvl="0" indent="-391026">
              <a:spcBef>
                <a:spcPts val="1200"/>
              </a:spcBef>
              <a:buSzPct val="100000"/>
              <a:buAutoNum type="arabicPeriod"/>
              <a:defRPr sz="1800"/>
            </a:pPr>
            <a:r>
              <a:rPr sz="2000"/>
              <a:t>Define risk more inclusively to cover both ‘rapid onset–high impact’ events such as floods and heat waves, and ‘slow onset–high impact’ events such as climate change and poverty, which are sustainability challenges.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74"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177" name="Shape 177"/>
          <p:cNvSpPr>
            <a:spLocks noGrp="1"/>
          </p:cNvSpPr>
          <p:nvPr>
            <p:ph type="title" idx="4294967295"/>
          </p:nvPr>
        </p:nvSpPr>
        <p:spPr>
          <a:xfrm>
            <a:off x="548639" y="-72338"/>
            <a:ext cx="10728962" cy="1189850"/>
          </a:xfrm>
          <a:prstGeom prst="rect">
            <a:avLst/>
          </a:prstGeom>
        </p:spPr>
        <p:txBody>
          <a:bodyPr lIns="65023" tIns="65023" rIns="65023" bIns="65023" anchor="b">
            <a:normAutofit/>
          </a:bodyPr>
          <a:lstStyle/>
          <a:p>
            <a:pPr lvl="0" defTabSz="1300480">
              <a:defRPr sz="1800"/>
            </a:pPr>
            <a:r>
              <a:rPr lang="en-GB" sz="4800" b="1" dirty="0" smtClean="0">
                <a:solidFill>
                  <a:srgbClr val="FFFFFF"/>
                </a:solidFill>
                <a:uFill>
                  <a:solidFill>
                    <a:srgbClr val="330066"/>
                  </a:solidFill>
                </a:uFill>
                <a:latin typeface="Arial"/>
                <a:ea typeface="Arial"/>
                <a:cs typeface="Arial"/>
                <a:sym typeface="Arial"/>
              </a:rPr>
              <a:t>COMPARISON </a:t>
            </a:r>
            <a:endParaRPr sz="4800" b="1" dirty="0">
              <a:solidFill>
                <a:srgbClr val="FFFFFF"/>
              </a:solidFill>
              <a:uFill>
                <a:solidFill>
                  <a:srgbClr val="330066"/>
                </a:solidFill>
              </a:uFill>
              <a:latin typeface="Arial"/>
              <a:ea typeface="Arial"/>
              <a:cs typeface="Arial"/>
              <a:sym typeface="Arial"/>
            </a:endParaRPr>
          </a:p>
        </p:txBody>
      </p:sp>
      <p:sp>
        <p:nvSpPr>
          <p:cNvPr id="2" name="Rectangle 1"/>
          <p:cNvSpPr/>
          <p:nvPr/>
        </p:nvSpPr>
        <p:spPr>
          <a:xfrm>
            <a:off x="1357356" y="3251120"/>
            <a:ext cx="3419247" cy="1210588"/>
          </a:xfrm>
          <a:prstGeom prst="rect">
            <a:avLst/>
          </a:prstGeom>
          <a:solidFill>
            <a:srgbClr val="FFFFFF"/>
          </a:solidFill>
          <a:ln w="25400" cap="flat">
            <a:solidFill>
              <a:srgbClr val="095CC4"/>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Sustainable </a:t>
            </a:r>
          </a:p>
          <a:p>
            <a:pPr marL="0" marR="0" indent="0" algn="ctr" defTabSz="584200" rtl="0" fontAlgn="auto" latinLnBrk="1"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development</a:t>
            </a: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3" name="Decagon 2"/>
          <p:cNvSpPr/>
          <p:nvPr/>
        </p:nvSpPr>
        <p:spPr>
          <a:xfrm>
            <a:off x="7638923" y="3251120"/>
            <a:ext cx="2339604" cy="1056640"/>
          </a:xfrm>
          <a:prstGeom prst="decagon">
            <a:avLst/>
          </a:prstGeom>
          <a:solidFill>
            <a:srgbClr val="FFFFFF"/>
          </a:solidFill>
          <a:ln w="25400" cap="flat">
            <a:solidFill>
              <a:srgbClr val="095CC4"/>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Disaster</a:t>
            </a: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4" name="Snip and Round Single Corner Rectangle 3"/>
          <p:cNvSpPr/>
          <p:nvPr/>
        </p:nvSpPr>
        <p:spPr>
          <a:xfrm>
            <a:off x="684528" y="6866212"/>
            <a:ext cx="4764905" cy="1269127"/>
          </a:xfrm>
          <a:prstGeom prst="snipRoundRect">
            <a:avLst/>
          </a:prstGeom>
          <a:solidFill>
            <a:srgbClr val="FFFFFF"/>
          </a:solidFill>
          <a:ln w="25400" cap="flat">
            <a:solidFill>
              <a:srgbClr val="095CC4"/>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Added risk to normal development</a:t>
            </a: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5" name="Snip and Round Single Corner Rectangle 4"/>
          <p:cNvSpPr/>
          <p:nvPr/>
        </p:nvSpPr>
        <p:spPr>
          <a:xfrm>
            <a:off x="8391027" y="6866212"/>
            <a:ext cx="1587500" cy="1269127"/>
          </a:xfrm>
          <a:prstGeom prst="snipRoundRect">
            <a:avLst/>
          </a:prstGeom>
          <a:solidFill>
            <a:srgbClr val="FFFFFF"/>
          </a:solidFill>
          <a:ln w="25400" cap="flat">
            <a:solidFill>
              <a:srgbClr val="095CC4"/>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Helvetica Light"/>
                <a:ea typeface="Helvetica Light"/>
                <a:cs typeface="Helvetica Light"/>
                <a:sym typeface="Helvetica Light"/>
              </a:rPr>
              <a:t>A risk factor</a:t>
            </a:r>
            <a:endParaRPr kumimoji="0" lang="en-US" sz="36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cxnSp>
        <p:nvCxnSpPr>
          <p:cNvPr id="6" name="Straight Arrow Connector 5"/>
          <p:cNvCxnSpPr/>
          <p:nvPr/>
        </p:nvCxnSpPr>
        <p:spPr>
          <a:xfrm>
            <a:off x="4988888" y="5086317"/>
            <a:ext cx="16734" cy="2012439"/>
          </a:xfrm>
          <a:prstGeom prst="straightConnector1">
            <a:avLst/>
          </a:prstGeom>
          <a:noFill/>
          <a:ln w="25400" cap="flat">
            <a:solidFill>
              <a:srgbClr val="095CC4"/>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 name="Straight Arrow Connector 8"/>
          <p:cNvCxnSpPr/>
          <p:nvPr/>
        </p:nvCxnSpPr>
        <p:spPr>
          <a:xfrm>
            <a:off x="5005622" y="4273948"/>
            <a:ext cx="7898" cy="2176021"/>
          </a:xfrm>
          <a:prstGeom prst="straightConnector1">
            <a:avLst/>
          </a:prstGeom>
          <a:noFill/>
          <a:ln w="25400" cap="flat">
            <a:solidFill>
              <a:srgbClr val="095CC4"/>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Elbow Connector 12"/>
          <p:cNvCxnSpPr>
            <a:stCxn id="3" idx="3"/>
            <a:endCxn id="5" idx="3"/>
          </p:cNvCxnSpPr>
          <p:nvPr/>
        </p:nvCxnSpPr>
        <p:spPr>
          <a:xfrm rot="16200000" flipH="1">
            <a:off x="7898269" y="5579703"/>
            <a:ext cx="2558453" cy="14563"/>
          </a:xfrm>
          <a:prstGeom prst="bentConnector3">
            <a:avLst>
              <a:gd name="adj1" fmla="val 50000"/>
            </a:avLst>
          </a:prstGeom>
          <a:noFill/>
          <a:ln w="25400" cap="flat">
            <a:solidFill>
              <a:srgbClr val="095CC4"/>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4" name="Elbow Connector 23"/>
          <p:cNvCxnSpPr>
            <a:stCxn id="2" idx="2"/>
            <a:endCxn id="4" idx="3"/>
          </p:cNvCxnSpPr>
          <p:nvPr/>
        </p:nvCxnSpPr>
        <p:spPr>
          <a:xfrm rot="16200000" flipH="1">
            <a:off x="1864728" y="5663959"/>
            <a:ext cx="2404504" cy="1"/>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326813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00"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01"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02"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05" name="Group 205"/>
          <p:cNvGrpSpPr/>
          <p:nvPr/>
        </p:nvGrpSpPr>
        <p:grpSpPr>
          <a:xfrm>
            <a:off x="12700" y="8912225"/>
            <a:ext cx="1936750" cy="381000"/>
            <a:chOff x="0" y="0"/>
            <a:chExt cx="1936750" cy="381000"/>
          </a:xfrm>
        </p:grpSpPr>
        <p:sp>
          <p:nvSpPr>
            <p:cNvPr id="203" name="Shape 203"/>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04" name="Shape 204"/>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06" name="Shape 206"/>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07" name="Shape 207"/>
          <p:cNvSpPr>
            <a:spLocks noGrp="1"/>
          </p:cNvSpPr>
          <p:nvPr>
            <p:ph type="title"/>
          </p:nvPr>
        </p:nvSpPr>
        <p:spPr>
          <a:xfrm>
            <a:off x="1270000" y="254000"/>
            <a:ext cx="10464800" cy="1346200"/>
          </a:xfrm>
          <a:prstGeom prst="rect">
            <a:avLst/>
          </a:prstGeom>
        </p:spPr>
        <p:txBody>
          <a:bodyPr lIns="0" tIns="0" rIns="0" bIns="0">
            <a:normAutofit/>
          </a:bodyPr>
          <a:lstStyle>
            <a:lvl1pPr>
              <a:defRPr>
                <a:solidFill>
                  <a:srgbClr val="FFFF00"/>
                </a:solidFill>
              </a:defRPr>
            </a:lvl1pPr>
          </a:lstStyle>
          <a:p>
            <a:pPr lvl="0">
              <a:defRPr sz="1800">
                <a:solidFill>
                  <a:srgbClr val="000000"/>
                </a:solidFill>
              </a:defRPr>
            </a:pPr>
            <a:r>
              <a:rPr sz="8000">
                <a:solidFill>
                  <a:srgbClr val="FFFF00"/>
                </a:solidFill>
              </a:rPr>
              <a:t>Approach</a:t>
            </a:r>
          </a:p>
        </p:txBody>
      </p:sp>
      <p:sp>
        <p:nvSpPr>
          <p:cNvPr id="208" name="Shape 208"/>
          <p:cNvSpPr>
            <a:spLocks noGrp="1"/>
          </p:cNvSpPr>
          <p:nvPr>
            <p:ph type="body" idx="1"/>
          </p:nvPr>
        </p:nvSpPr>
        <p:spPr>
          <a:xfrm>
            <a:off x="2373312" y="2768600"/>
            <a:ext cx="10072688" cy="5715000"/>
          </a:xfrm>
          <a:prstGeom prst="rect">
            <a:avLst/>
          </a:prstGeom>
        </p:spPr>
        <p:txBody>
          <a:bodyPr lIns="0" tIns="0" rIns="0" bIns="0">
            <a:normAutofit/>
          </a:bodyPr>
          <a:lstStyle/>
          <a:p>
            <a:pPr marL="469231" lvl="0" indent="-469231">
              <a:buSzPct val="100000"/>
              <a:buAutoNum type="arabicPeriod"/>
              <a:defRPr sz="1800"/>
            </a:pPr>
            <a:r>
              <a:rPr sz="2400"/>
              <a:t>Disaster risk management (DRM) will be used to show the difference between the traditional approaches used in the past/present and the new model we propose to support SD globally. </a:t>
            </a:r>
          </a:p>
          <a:p>
            <a:pPr marL="469231" lvl="0" indent="-469231">
              <a:buSzPct val="100000"/>
              <a:buAutoNum type="arabicPeriod"/>
              <a:defRPr sz="1800"/>
            </a:pPr>
            <a:r>
              <a:rPr sz="2400"/>
              <a:t>In the new model we integrate the usual four components of DRM– prevention, preparedness, response and recovery – to meet the needs of SD.</a:t>
            </a:r>
          </a:p>
          <a:p>
            <a:pPr marL="469231" lvl="0" indent="-469231">
              <a:buSzPct val="100000"/>
              <a:buAutoNum type="arabicPeriod"/>
              <a:defRPr sz="1800"/>
            </a:pPr>
            <a:r>
              <a:rPr sz="2400"/>
              <a:t>In most developing countries, </a:t>
            </a:r>
            <a:r>
              <a:rPr sz="2400">
                <a:solidFill>
                  <a:srgbClr val="0070C0"/>
                </a:solidFill>
              </a:rPr>
              <a:t>conventional disaster management</a:t>
            </a:r>
            <a:r>
              <a:rPr sz="2400"/>
              <a:t> is limited to event-based reactive engagements, while </a:t>
            </a:r>
            <a:r>
              <a:rPr sz="2400">
                <a:solidFill>
                  <a:srgbClr val="0070C0"/>
                </a:solidFill>
              </a:rPr>
              <a:t>proactive disaster management</a:t>
            </a:r>
            <a:r>
              <a:rPr sz="2400"/>
              <a:t> calls for stronger preparedness and response measures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11"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12"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13"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16" name="Group 216"/>
          <p:cNvGrpSpPr/>
          <p:nvPr/>
        </p:nvGrpSpPr>
        <p:grpSpPr>
          <a:xfrm>
            <a:off x="12700" y="8912225"/>
            <a:ext cx="1936750" cy="381000"/>
            <a:chOff x="0" y="0"/>
            <a:chExt cx="1936750" cy="381000"/>
          </a:xfrm>
        </p:grpSpPr>
        <p:sp>
          <p:nvSpPr>
            <p:cNvPr id="214" name="Shape 214"/>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15" name="Shape 215"/>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17" name="Shape 217"/>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18" name="Shape 218"/>
          <p:cNvSpPr>
            <a:spLocks noGrp="1"/>
          </p:cNvSpPr>
          <p:nvPr>
            <p:ph type="title"/>
          </p:nvPr>
        </p:nvSpPr>
        <p:spPr>
          <a:xfrm>
            <a:off x="1270000" y="254000"/>
            <a:ext cx="10464800" cy="1454150"/>
          </a:xfrm>
          <a:prstGeom prst="rect">
            <a:avLst/>
          </a:prstGeom>
        </p:spPr>
        <p:txBody>
          <a:bodyPr lIns="0" tIns="0" rIns="0" bIns="0">
            <a:normAutofit/>
          </a:bodyPr>
          <a:lstStyle>
            <a:lvl1pPr>
              <a:defRPr>
                <a:solidFill>
                  <a:srgbClr val="FFFF00"/>
                </a:solidFill>
              </a:defRPr>
            </a:lvl1pPr>
          </a:lstStyle>
          <a:p>
            <a:pPr lvl="0">
              <a:defRPr sz="1800">
                <a:solidFill>
                  <a:srgbClr val="000000"/>
                </a:solidFill>
              </a:defRPr>
            </a:pPr>
            <a:r>
              <a:rPr sz="8000">
                <a:solidFill>
                  <a:srgbClr val="FFFF00"/>
                </a:solidFill>
              </a:rPr>
              <a:t>neo-DRM</a:t>
            </a:r>
          </a:p>
        </p:txBody>
      </p:sp>
      <p:sp>
        <p:nvSpPr>
          <p:cNvPr id="219" name="Shape 219"/>
          <p:cNvSpPr>
            <a:spLocks noGrp="1"/>
          </p:cNvSpPr>
          <p:nvPr>
            <p:ph type="body" idx="1"/>
          </p:nvPr>
        </p:nvSpPr>
        <p:spPr>
          <a:xfrm>
            <a:off x="2171132" y="2057400"/>
            <a:ext cx="10271126" cy="5715000"/>
          </a:xfrm>
          <a:prstGeom prst="rect">
            <a:avLst/>
          </a:prstGeom>
        </p:spPr>
        <p:txBody>
          <a:bodyPr lIns="0" tIns="0" rIns="0" bIns="0">
            <a:normAutofit/>
          </a:bodyPr>
          <a:lstStyle/>
          <a:p>
            <a:pPr lvl="0">
              <a:spcBef>
                <a:spcPts val="1200"/>
              </a:spcBef>
              <a:defRPr sz="1800"/>
            </a:pPr>
            <a:r>
              <a:rPr sz="2800"/>
              <a:t>The ‘neo-DRM’ will strengthen the prevention and recovery components of DRM, including the cost-effective and win-win measures.</a:t>
            </a:r>
          </a:p>
          <a:p>
            <a:pPr lvl="0">
              <a:spcBef>
                <a:spcPts val="1200"/>
              </a:spcBef>
              <a:defRPr sz="1800"/>
            </a:pPr>
            <a:r>
              <a:rPr sz="2400"/>
              <a:t>This could involve a host of country- specific activities such as</a:t>
            </a:r>
          </a:p>
          <a:p>
            <a:pPr marL="240631" lvl="0" indent="-240631">
              <a:spcBef>
                <a:spcPts val="1200"/>
              </a:spcBef>
              <a:buSzPct val="100000"/>
              <a:buAutoNum type="arabicPeriod"/>
              <a:defRPr sz="1800"/>
            </a:pPr>
            <a:r>
              <a:rPr sz="2000"/>
              <a:t> community-based resilience building towards disasters,</a:t>
            </a:r>
          </a:p>
          <a:p>
            <a:pPr marL="240631" lvl="0" indent="-240631">
              <a:spcBef>
                <a:spcPts val="1200"/>
              </a:spcBef>
              <a:buSzPct val="100000"/>
              <a:buAutoNum type="arabicPeriod"/>
              <a:defRPr sz="1800"/>
            </a:pPr>
            <a:r>
              <a:rPr sz="2000"/>
              <a:t>efficiency improvements in energy and water use, fisheries and land use through training and capacity enhancement, </a:t>
            </a:r>
          </a:p>
          <a:p>
            <a:pPr marL="240631" lvl="0" indent="-240631">
              <a:spcBef>
                <a:spcPts val="1200"/>
              </a:spcBef>
              <a:buSzPct val="100000"/>
              <a:buAutoNum type="arabicPeriod"/>
              <a:defRPr sz="1800"/>
            </a:pPr>
            <a:r>
              <a:rPr sz="2000"/>
              <a:t>process-based approaches to mitigation and risk sharing, </a:t>
            </a:r>
          </a:p>
          <a:p>
            <a:pPr marL="240631" lvl="0" indent="-240631">
              <a:spcBef>
                <a:spcPts val="1200"/>
              </a:spcBef>
              <a:buSzPct val="100000"/>
              <a:buAutoNum type="arabicPeriod"/>
              <a:defRPr sz="1800"/>
            </a:pPr>
            <a:r>
              <a:rPr sz="2000"/>
              <a:t>Technology-assisted early warning systems, better public transport, improved hydro-met services, smart policies and innovative implementation through public–private partnerships for multiple pilots and scaled-up projects.</a:t>
            </a:r>
          </a:p>
          <a:p>
            <a:pPr marL="240631" lvl="0" indent="-240631">
              <a:spcBef>
                <a:spcPts val="1200"/>
              </a:spcBef>
              <a:buSzPct val="100000"/>
              <a:buAutoNum type="arabicPeriod"/>
              <a:defRPr sz="1800"/>
            </a:pPr>
            <a:r>
              <a:rPr sz="2000"/>
              <a:t>Integrated SD policies for development planning and protection of coastal cities, flood plains, estuaries, forests and national biodiversity.</a:t>
            </a:r>
          </a:p>
        </p:txBody>
      </p:sp>
      <p:sp>
        <p:nvSpPr>
          <p:cNvPr id="220" name="Shape 220"/>
          <p:cNvSpPr/>
          <p:nvPr/>
        </p:nvSpPr>
        <p:spPr>
          <a:xfrm>
            <a:off x="2174875" y="8249444"/>
            <a:ext cx="10499725" cy="815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l">
              <a:defRPr sz="1800"/>
            </a:pPr>
            <a:r>
              <a:rPr sz="1600"/>
              <a:t>In the absence of anticipatory action, these risks will get harsher as the population grows, the world</a:t>
            </a:r>
          </a:p>
          <a:p>
            <a:pPr lvl="0" algn="l">
              <a:defRPr sz="1800"/>
            </a:pPr>
            <a:r>
              <a:rPr sz="1600"/>
              <a:t>warms and global environmental changes accelerate. Any and all proactive measures to ameliorate the adverse impacts of these events will help greatly in managing their potential risks towards a more sustainable future.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23"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24"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25"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28" name="Group 228"/>
          <p:cNvGrpSpPr/>
          <p:nvPr/>
        </p:nvGrpSpPr>
        <p:grpSpPr>
          <a:xfrm>
            <a:off x="12700" y="8912225"/>
            <a:ext cx="1936750" cy="381000"/>
            <a:chOff x="0" y="0"/>
            <a:chExt cx="1936750" cy="381000"/>
          </a:xfrm>
        </p:grpSpPr>
        <p:sp>
          <p:nvSpPr>
            <p:cNvPr id="226" name="Shape 226"/>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27" name="Shape 227"/>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29" name="Shape 229"/>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30" name="Shape 230"/>
          <p:cNvSpPr>
            <a:spLocks noGrp="1"/>
          </p:cNvSpPr>
          <p:nvPr>
            <p:ph type="title"/>
          </p:nvPr>
        </p:nvSpPr>
        <p:spPr>
          <a:xfrm>
            <a:off x="1270000" y="254000"/>
            <a:ext cx="10464800" cy="1574800"/>
          </a:xfrm>
          <a:prstGeom prst="rect">
            <a:avLst/>
          </a:prstGeom>
        </p:spPr>
        <p:txBody>
          <a:bodyPr lIns="0" tIns="0" rIns="0" bIns="0">
            <a:normAutofit/>
          </a:bodyPr>
          <a:lstStyle>
            <a:lvl1pPr>
              <a:defRPr sz="6600">
                <a:solidFill>
                  <a:srgbClr val="FFFF00"/>
                </a:solidFill>
              </a:defRPr>
            </a:lvl1pPr>
          </a:lstStyle>
          <a:p>
            <a:pPr lvl="0">
              <a:defRPr sz="1800">
                <a:solidFill>
                  <a:srgbClr val="000000"/>
                </a:solidFill>
              </a:defRPr>
            </a:pPr>
            <a:r>
              <a:rPr sz="6600">
                <a:solidFill>
                  <a:srgbClr val="FFFF00"/>
                </a:solidFill>
              </a:rPr>
              <a:t>neo-DRM-SD</a:t>
            </a:r>
          </a:p>
        </p:txBody>
      </p:sp>
      <p:sp>
        <p:nvSpPr>
          <p:cNvPr id="231" name="Shape 231"/>
          <p:cNvSpPr>
            <a:spLocks noGrp="1"/>
          </p:cNvSpPr>
          <p:nvPr>
            <p:ph type="body" idx="1"/>
          </p:nvPr>
        </p:nvSpPr>
        <p:spPr>
          <a:xfrm>
            <a:off x="2616200" y="2768600"/>
            <a:ext cx="10134600" cy="5715000"/>
          </a:xfrm>
          <a:prstGeom prst="rect">
            <a:avLst/>
          </a:prstGeom>
        </p:spPr>
        <p:txBody>
          <a:bodyPr lIns="0" tIns="0" rIns="0" bIns="0">
            <a:normAutofit/>
          </a:bodyPr>
          <a:lstStyle/>
          <a:p>
            <a:pPr lvl="0" defTabSz="578358">
              <a:spcBef>
                <a:spcPts val="4100"/>
              </a:spcBef>
              <a:defRPr sz="1800"/>
            </a:pPr>
            <a:r>
              <a:rPr sz="2772"/>
              <a:t>Combining mitigation, adaptation and readiness as pre-disaster risk-reduction measures, and post-disaster measures such as relief, restoration and overall rehabilitation. </a:t>
            </a:r>
          </a:p>
          <a:p>
            <a:pPr lvl="0" defTabSz="578358">
              <a:spcBef>
                <a:spcPts val="4100"/>
              </a:spcBef>
              <a:defRPr sz="1800"/>
            </a:pPr>
            <a:r>
              <a:rPr sz="2772"/>
              <a:t>Achieving the desired sustainability objectives by factoring sustainable development (SD) considerations in all the four major phases of the DRM loop – prevention, preparedness, response and recovery.</a:t>
            </a:r>
          </a:p>
          <a:p>
            <a:pPr lvl="0" defTabSz="578358">
              <a:spcBef>
                <a:spcPts val="4100"/>
              </a:spcBef>
              <a:defRPr sz="1800"/>
            </a:pPr>
            <a:r>
              <a:rPr sz="2772"/>
              <a:t>The overall risk (in the absence of any risk-reduction measures) will be progressively reduced to a level where any resulting disaster from the residual risk will be considered manageable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34"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35"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36"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39" name="Group 239"/>
          <p:cNvGrpSpPr/>
          <p:nvPr/>
        </p:nvGrpSpPr>
        <p:grpSpPr>
          <a:xfrm>
            <a:off x="12700" y="8912225"/>
            <a:ext cx="1936750" cy="381000"/>
            <a:chOff x="0" y="0"/>
            <a:chExt cx="1936750" cy="381000"/>
          </a:xfrm>
        </p:grpSpPr>
        <p:sp>
          <p:nvSpPr>
            <p:cNvPr id="237" name="Shape 237"/>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38" name="Shape 238"/>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40" name="Shape 240"/>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pic>
        <p:nvPicPr>
          <p:cNvPr id="241" name="image11.png"/>
          <p:cNvPicPr/>
          <p:nvPr/>
        </p:nvPicPr>
        <p:blipFill>
          <a:blip r:embed="rId6">
            <a:extLst/>
          </a:blip>
          <a:stretch>
            <a:fillRect/>
          </a:stretch>
        </p:blipFill>
        <p:spPr>
          <a:xfrm>
            <a:off x="2997200" y="1891792"/>
            <a:ext cx="8763000" cy="5707572"/>
          </a:xfrm>
          <a:prstGeom prst="rect">
            <a:avLst/>
          </a:prstGeom>
          <a:ln w="12700">
            <a:miter lim="400000"/>
          </a:ln>
        </p:spPr>
      </p:pic>
      <p:sp>
        <p:nvSpPr>
          <p:cNvPr id="242" name="Shape 242"/>
          <p:cNvSpPr>
            <a:spLocks noGrp="1"/>
          </p:cNvSpPr>
          <p:nvPr>
            <p:ph type="title"/>
          </p:nvPr>
        </p:nvSpPr>
        <p:spPr>
          <a:xfrm>
            <a:off x="1592261" y="254000"/>
            <a:ext cx="10464801" cy="1454150"/>
          </a:xfrm>
          <a:prstGeom prst="rect">
            <a:avLst/>
          </a:prstGeom>
        </p:spPr>
        <p:txBody>
          <a:bodyPr lIns="0" tIns="0" rIns="0" bIns="0">
            <a:normAutofit/>
          </a:bodyPr>
          <a:lstStyle>
            <a:lvl1pPr>
              <a:defRPr>
                <a:solidFill>
                  <a:srgbClr val="FFFF00"/>
                </a:solidFill>
              </a:defRPr>
            </a:lvl1pPr>
          </a:lstStyle>
          <a:p>
            <a:pPr lvl="0">
              <a:defRPr sz="1800">
                <a:solidFill>
                  <a:srgbClr val="000000"/>
                </a:solidFill>
              </a:defRPr>
            </a:pPr>
            <a:r>
              <a:rPr sz="8000">
                <a:solidFill>
                  <a:srgbClr val="FFFF00"/>
                </a:solidFill>
              </a:rPr>
              <a:t>neo-DRM-SD Model</a:t>
            </a:r>
          </a:p>
        </p:txBody>
      </p:sp>
      <p:sp>
        <p:nvSpPr>
          <p:cNvPr id="243" name="Shape 243"/>
          <p:cNvSpPr/>
          <p:nvPr/>
        </p:nvSpPr>
        <p:spPr>
          <a:xfrm>
            <a:off x="2997200" y="7772400"/>
            <a:ext cx="9296400" cy="1767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defRPr sz="1800"/>
            </a:lvl1pPr>
          </a:lstStyle>
          <a:p>
            <a:pPr lvl="0"/>
            <a:r>
              <a:t>The key to successful implementation of the model is the ability to progressively reduce risk through mitigation (R1), adaptation (R2) and readiness (R3) measures carried out ‘before the event’ under prevention and preparedness. The residual risk is shown by R4 which when realized as disaster (D1) is presumably small and manageable. The post disaster activities relief (D2), restoration (D3) and sustainable development (D4) will enhance resilience (reduced disaster) under response and recovery phases.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66"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67" name="Shape 67"/>
          <p:cNvSpPr>
            <a:spLocks noGrp="1"/>
          </p:cNvSpPr>
          <p:nvPr>
            <p:ph type="body" idx="4294967295"/>
          </p:nvPr>
        </p:nvSpPr>
        <p:spPr>
          <a:xfrm>
            <a:off x="666044" y="2009422"/>
            <a:ext cx="11469512" cy="7121031"/>
          </a:xfrm>
          <a:prstGeom prst="rect">
            <a:avLst/>
          </a:prstGeom>
        </p:spPr>
        <p:txBody>
          <a:bodyPr lIns="65023" tIns="65023" rIns="65023" bIns="65023" anchor="t">
            <a:normAutofit/>
          </a:bodyPr>
          <a:lstStyle/>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What is the real meaning of development? </a:t>
            </a:r>
          </a:p>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How can one apply economic concepts and theories to gain a better understanding of development process? </a:t>
            </a:r>
          </a:p>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Why do some countries develop and others remain poor? </a:t>
            </a:r>
          </a:p>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What are the sources of development and how do we measure development? </a:t>
            </a:r>
          </a:p>
        </p:txBody>
      </p:sp>
      <p:sp>
        <p:nvSpPr>
          <p:cNvPr id="68" name="Shape 68"/>
          <p:cNvSpPr>
            <a:spLocks noGrp="1"/>
          </p:cNvSpPr>
          <p:nvPr>
            <p:ph type="title" idx="4294967295"/>
          </p:nvPr>
        </p:nvSpPr>
        <p:spPr>
          <a:xfrm>
            <a:off x="223519" y="0"/>
            <a:ext cx="10728962" cy="1056640"/>
          </a:xfrm>
          <a:prstGeom prst="rect">
            <a:avLst/>
          </a:prstGeom>
        </p:spPr>
        <p:txBody>
          <a:bodyPr lIns="65023" tIns="65023" rIns="65023" bIns="65023" anchor="b">
            <a:normAutofit/>
          </a:bodyPr>
          <a:lstStyle/>
          <a:p>
            <a:pPr lvl="0" algn="l" defTabSz="910336">
              <a:defRPr sz="1800"/>
            </a:pPr>
            <a:r>
              <a:rPr sz="3500" b="1">
                <a:solidFill>
                  <a:srgbClr val="FFFFFF"/>
                </a:solidFill>
                <a:uFill>
                  <a:solidFill>
                    <a:srgbClr val="330066"/>
                  </a:solidFill>
                </a:uFill>
                <a:latin typeface="Arial"/>
                <a:ea typeface="Arial"/>
                <a:cs typeface="Arial"/>
                <a:sym typeface="Arial"/>
              </a:rPr>
              <a:t>Principles and Concepts: Economic Development</a:t>
            </a:r>
            <a:r>
              <a:rPr sz="2520" b="1">
                <a:solidFill>
                  <a:srgbClr val="FFFFFF"/>
                </a:solidFill>
                <a:uFill>
                  <a:solidFill>
                    <a:srgbClr val="330066"/>
                  </a:solidFill>
                </a:uFill>
                <a:latin typeface="Arial"/>
                <a:ea typeface="Arial"/>
                <a:cs typeface="Arial"/>
                <a:sym typeface="Arial"/>
              </a:rPr>
              <a:t>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46"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47"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48"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51" name="Group 251"/>
          <p:cNvGrpSpPr/>
          <p:nvPr/>
        </p:nvGrpSpPr>
        <p:grpSpPr>
          <a:xfrm>
            <a:off x="12700" y="8912225"/>
            <a:ext cx="1936750" cy="381000"/>
            <a:chOff x="0" y="0"/>
            <a:chExt cx="1936750" cy="381000"/>
          </a:xfrm>
        </p:grpSpPr>
        <p:sp>
          <p:nvSpPr>
            <p:cNvPr id="249" name="Shape 249"/>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50" name="Shape 250"/>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52" name="Shape 252"/>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53" name="Shape 253"/>
          <p:cNvSpPr>
            <a:spLocks noGrp="1"/>
          </p:cNvSpPr>
          <p:nvPr>
            <p:ph type="title"/>
          </p:nvPr>
        </p:nvSpPr>
        <p:spPr>
          <a:xfrm>
            <a:off x="1270000" y="254000"/>
            <a:ext cx="10464800" cy="1651000"/>
          </a:xfrm>
          <a:prstGeom prst="rect">
            <a:avLst/>
          </a:prstGeom>
        </p:spPr>
        <p:txBody>
          <a:bodyPr lIns="0" tIns="0" rIns="0" bIns="0">
            <a:normAutofit/>
          </a:bodyPr>
          <a:lstStyle>
            <a:lvl1pPr>
              <a:defRPr>
                <a:solidFill>
                  <a:srgbClr val="FFFF00"/>
                </a:solidFill>
              </a:defRPr>
            </a:lvl1pPr>
          </a:lstStyle>
          <a:p>
            <a:pPr lvl="0">
              <a:defRPr sz="1800">
                <a:solidFill>
                  <a:srgbClr val="000000"/>
                </a:solidFill>
              </a:defRPr>
            </a:pPr>
            <a:r>
              <a:rPr sz="8000">
                <a:solidFill>
                  <a:srgbClr val="FFFF00"/>
                </a:solidFill>
              </a:rPr>
              <a:t>developing country</a:t>
            </a:r>
          </a:p>
        </p:txBody>
      </p:sp>
      <p:sp>
        <p:nvSpPr>
          <p:cNvPr id="254" name="Shape 254"/>
          <p:cNvSpPr>
            <a:spLocks noGrp="1"/>
          </p:cNvSpPr>
          <p:nvPr>
            <p:ph type="body" idx="1"/>
          </p:nvPr>
        </p:nvSpPr>
        <p:spPr>
          <a:xfrm>
            <a:off x="2373313" y="1884363"/>
            <a:ext cx="10225088" cy="5715000"/>
          </a:xfrm>
          <a:prstGeom prst="rect">
            <a:avLst/>
          </a:prstGeom>
        </p:spPr>
        <p:txBody>
          <a:bodyPr lIns="0" tIns="0" rIns="0" bIns="0">
            <a:normAutofit/>
          </a:bodyPr>
          <a:lstStyle/>
          <a:p>
            <a:pPr lvl="0">
              <a:spcBef>
                <a:spcPts val="1200"/>
              </a:spcBef>
              <a:defRPr sz="1800"/>
            </a:pPr>
            <a:r>
              <a:rPr sz="3800"/>
              <a:t>A developing country on fast-track towards</a:t>
            </a:r>
          </a:p>
          <a:p>
            <a:pPr lvl="0">
              <a:spcBef>
                <a:spcPts val="1200"/>
              </a:spcBef>
              <a:defRPr sz="1800"/>
            </a:pPr>
            <a:r>
              <a:rPr sz="3800"/>
              <a:t>developed status generally will :</a:t>
            </a:r>
          </a:p>
          <a:p>
            <a:pPr lvl="0">
              <a:spcBef>
                <a:spcPts val="1200"/>
              </a:spcBef>
              <a:defRPr sz="1800"/>
            </a:pPr>
            <a:endParaRPr sz="1600"/>
          </a:p>
          <a:p>
            <a:pPr marL="300789" lvl="0" indent="-300789">
              <a:spcBef>
                <a:spcPts val="1200"/>
              </a:spcBef>
              <a:buSzPct val="100000"/>
              <a:buFont typeface="Arial"/>
              <a:buChar char="•"/>
              <a:defRPr sz="1800"/>
            </a:pPr>
            <a:r>
              <a:rPr sz="2000"/>
              <a:t>adopt sustainable technologies (Green technology) quickly and across the nation,</a:t>
            </a:r>
          </a:p>
          <a:p>
            <a:pPr marL="300789" lvl="0" indent="-300789">
              <a:spcBef>
                <a:spcPts val="1200"/>
              </a:spcBef>
              <a:buSzPct val="100000"/>
              <a:buFont typeface="Arial"/>
              <a:buChar char="•"/>
              <a:defRPr sz="1800"/>
            </a:pPr>
            <a:r>
              <a:rPr sz="2000"/>
              <a:t>strive to eradicate abject poverty, while simultaneously accelerate activities to alleviate relative poverty, i.e. ‘hardship alleviation’,</a:t>
            </a:r>
          </a:p>
          <a:p>
            <a:pPr marL="300789" lvl="0" indent="-300789">
              <a:spcBef>
                <a:spcPts val="1200"/>
              </a:spcBef>
              <a:buSzPct val="100000"/>
              <a:buFont typeface="Arial"/>
              <a:buChar char="•"/>
              <a:defRPr sz="1800"/>
            </a:pPr>
            <a:r>
              <a:rPr sz="2000"/>
              <a:t>preserve the environmental resource base and life-supporting mechanisms (the natural capital) through risk assessment and rehabilitation of hotspots,</a:t>
            </a:r>
          </a:p>
          <a:p>
            <a:pPr marL="300789" lvl="0" indent="-300789">
              <a:spcBef>
                <a:spcPts val="1200"/>
              </a:spcBef>
              <a:buSzPct val="100000"/>
              <a:buFont typeface="Arial"/>
              <a:buChar char="•"/>
              <a:defRPr sz="1800"/>
            </a:pPr>
            <a:r>
              <a:rPr sz="2000"/>
              <a:t>ensure food, water, energy and human security through good governance,</a:t>
            </a:r>
          </a:p>
          <a:p>
            <a:pPr marL="300789" lvl="0" indent="-300789">
              <a:spcBef>
                <a:spcPts val="1200"/>
              </a:spcBef>
              <a:buSzPct val="100000"/>
              <a:buFont typeface="Arial"/>
              <a:buChar char="•"/>
              <a:defRPr sz="1800"/>
            </a:pPr>
            <a:r>
              <a:rPr sz="2000"/>
              <a:t>public–private partnership, strategic environmental assessment and setting SDGs and promote education for SD and sustainability science for sustained economic growth, social cohesion and overall well-being of people</a:t>
            </a:r>
          </a:p>
        </p:txBody>
      </p:sp>
      <p:sp>
        <p:nvSpPr>
          <p:cNvPr id="255" name="Shape 255"/>
          <p:cNvSpPr/>
          <p:nvPr/>
        </p:nvSpPr>
        <p:spPr>
          <a:xfrm>
            <a:off x="2174875" y="8001000"/>
            <a:ext cx="10575925" cy="1564640"/>
          </a:xfrm>
          <a:prstGeom prst="rect">
            <a:avLst/>
          </a:prstGeom>
          <a:solidFill>
            <a:srgbClr val="C5F4C3"/>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a:lvl1pPr>
          </a:lstStyle>
          <a:p>
            <a:pPr lvl="0">
              <a:defRPr sz="1800"/>
            </a:pPr>
            <a:r>
              <a:rPr sz="2400"/>
              <a:t>Thus moving from an event based to a process based intervention strategy for disaster risk reduction/management (DRR/M), in which case, the vulnerable communities will become active participants rather than remaining as passive victims</a:t>
            </a:r>
          </a:p>
        </p:txBody>
      </p:sp>
      <p:sp>
        <p:nvSpPr>
          <p:cNvPr id="256" name="Shape 256"/>
          <p:cNvSpPr/>
          <p:nvPr/>
        </p:nvSpPr>
        <p:spPr>
          <a:xfrm>
            <a:off x="14427200" y="6705600"/>
            <a:ext cx="914400" cy="914400"/>
          </a:xfrm>
          <a:prstGeom prst="roundRect">
            <a:avLst>
              <a:gd name="adj" fmla="val 16667"/>
            </a:avLst>
          </a:prstGeom>
          <a:solidFill>
            <a:srgbClr val="095CC4"/>
          </a:solidFill>
          <a:ln w="12700">
            <a:miter lim="400000"/>
          </a:ln>
        </p:spPr>
        <p:txBody>
          <a:bodyPr lIns="0" tIns="0" rIns="0" bIns="0" anchor="ctr"/>
          <a:lstStyle/>
          <a:p>
            <a:pPr lvl="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59"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60"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61"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64" name="Group 264"/>
          <p:cNvGrpSpPr/>
          <p:nvPr/>
        </p:nvGrpSpPr>
        <p:grpSpPr>
          <a:xfrm>
            <a:off x="12700" y="8912225"/>
            <a:ext cx="1936750" cy="381000"/>
            <a:chOff x="0" y="0"/>
            <a:chExt cx="1936750" cy="381000"/>
          </a:xfrm>
        </p:grpSpPr>
        <p:sp>
          <p:nvSpPr>
            <p:cNvPr id="262" name="Shape 262"/>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63" name="Shape 263"/>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65" name="Shape 265"/>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66" name="Shape 266"/>
          <p:cNvSpPr>
            <a:spLocks noGrp="1"/>
          </p:cNvSpPr>
          <p:nvPr>
            <p:ph type="title"/>
          </p:nvPr>
        </p:nvSpPr>
        <p:spPr>
          <a:xfrm>
            <a:off x="1270000" y="254000"/>
            <a:ext cx="10464800" cy="1454150"/>
          </a:xfrm>
          <a:prstGeom prst="rect">
            <a:avLst/>
          </a:prstGeom>
        </p:spPr>
        <p:txBody>
          <a:bodyPr lIns="0" tIns="0" rIns="0" bIns="0">
            <a:normAutofit/>
          </a:bodyPr>
          <a:lstStyle>
            <a:lvl1pPr>
              <a:defRPr sz="4800">
                <a:solidFill>
                  <a:srgbClr val="FFFF00"/>
                </a:solidFill>
              </a:defRPr>
            </a:lvl1pPr>
          </a:lstStyle>
          <a:p>
            <a:pPr lvl="0">
              <a:defRPr sz="1800">
                <a:solidFill>
                  <a:srgbClr val="000000"/>
                </a:solidFill>
              </a:defRPr>
            </a:pPr>
            <a:r>
              <a:rPr sz="4800">
                <a:solidFill>
                  <a:srgbClr val="FFFF00"/>
                </a:solidFill>
              </a:rPr>
              <a:t>APPLICATION OF MODEL</a:t>
            </a:r>
          </a:p>
        </p:txBody>
      </p:sp>
      <p:sp>
        <p:nvSpPr>
          <p:cNvPr id="267" name="Shape 267"/>
          <p:cNvSpPr>
            <a:spLocks noGrp="1"/>
          </p:cNvSpPr>
          <p:nvPr>
            <p:ph type="body" idx="1"/>
          </p:nvPr>
        </p:nvSpPr>
        <p:spPr>
          <a:xfrm>
            <a:off x="2373311" y="2768600"/>
            <a:ext cx="9361489" cy="5715000"/>
          </a:xfrm>
          <a:prstGeom prst="rect">
            <a:avLst/>
          </a:prstGeom>
        </p:spPr>
        <p:txBody>
          <a:bodyPr lIns="0" tIns="0" rIns="0" bIns="0">
            <a:normAutofit/>
          </a:bodyPr>
          <a:lstStyle/>
          <a:p>
            <a:pPr lvl="0">
              <a:defRPr sz="1800"/>
            </a:pPr>
            <a:r>
              <a:rPr sz="2400"/>
              <a:t>The proposed neo-DRM-SD will prompt us to intervene strategically at the risk level to keep on reducing the multiple risks posed by SD challenges to levels manageable by people and planet alike. </a:t>
            </a:r>
          </a:p>
          <a:p>
            <a:pPr lvl="0">
              <a:defRPr sz="1800"/>
            </a:pPr>
            <a:r>
              <a:rPr sz="2400"/>
              <a:t>Our approach will require that we start taking here-and-now steps through no regret measures, while simultaneously intensifying efforts on more involved mitigation challenges that require policy, finance and mindset changes. </a:t>
            </a:r>
          </a:p>
          <a:p>
            <a:pPr lvl="0">
              <a:defRPr sz="1800"/>
            </a:pPr>
            <a:r>
              <a:rPr sz="2400"/>
              <a:t>For developing countries, more than a mind-set change will be required; empowerment and the creation of an enabling environment are critical. Here the specifics of the ‘means of implementation’ – finance, technology, capacity building, trade and networking – adopted in the Rioþ20 outcomes, become vital.</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70"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71"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72"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75" name="Group 275"/>
          <p:cNvGrpSpPr/>
          <p:nvPr/>
        </p:nvGrpSpPr>
        <p:grpSpPr>
          <a:xfrm>
            <a:off x="12700" y="8912225"/>
            <a:ext cx="1936750" cy="381000"/>
            <a:chOff x="0" y="0"/>
            <a:chExt cx="1936750" cy="381000"/>
          </a:xfrm>
        </p:grpSpPr>
        <p:sp>
          <p:nvSpPr>
            <p:cNvPr id="273" name="Shape 273"/>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74" name="Shape 274"/>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76" name="Shape 276"/>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77" name="Shape 277"/>
          <p:cNvSpPr>
            <a:spLocks noGrp="1"/>
          </p:cNvSpPr>
          <p:nvPr>
            <p:ph type="title"/>
          </p:nvPr>
        </p:nvSpPr>
        <p:spPr>
          <a:xfrm>
            <a:off x="1270000" y="254000"/>
            <a:ext cx="10464800" cy="1454150"/>
          </a:xfrm>
          <a:prstGeom prst="rect">
            <a:avLst/>
          </a:prstGeom>
        </p:spPr>
        <p:txBody>
          <a:bodyPr lIns="0" tIns="0" rIns="0" bIns="0">
            <a:normAutofit/>
          </a:bodyPr>
          <a:lstStyle>
            <a:lvl1pPr>
              <a:defRPr sz="5400">
                <a:solidFill>
                  <a:srgbClr val="FFFF00"/>
                </a:solidFill>
              </a:defRPr>
            </a:lvl1pPr>
          </a:lstStyle>
          <a:p>
            <a:pPr lvl="0">
              <a:defRPr sz="1800">
                <a:solidFill>
                  <a:srgbClr val="000000"/>
                </a:solidFill>
              </a:defRPr>
            </a:pPr>
            <a:r>
              <a:rPr sz="5400">
                <a:solidFill>
                  <a:srgbClr val="FFFF00"/>
                </a:solidFill>
              </a:rPr>
              <a:t>EXAMPLE</a:t>
            </a:r>
          </a:p>
        </p:txBody>
      </p:sp>
      <p:sp>
        <p:nvSpPr>
          <p:cNvPr id="278" name="Shape 278"/>
          <p:cNvSpPr>
            <a:spLocks noGrp="1"/>
          </p:cNvSpPr>
          <p:nvPr>
            <p:ph type="body" idx="1"/>
          </p:nvPr>
        </p:nvSpPr>
        <p:spPr>
          <a:xfrm>
            <a:off x="2174873" y="2387601"/>
            <a:ext cx="10575927" cy="6905624"/>
          </a:xfrm>
          <a:prstGeom prst="rect">
            <a:avLst/>
          </a:prstGeom>
        </p:spPr>
        <p:txBody>
          <a:bodyPr lIns="0" tIns="0" rIns="0" bIns="0">
            <a:normAutofit/>
          </a:bodyPr>
          <a:lstStyle/>
          <a:p>
            <a:pPr marL="214402" lvl="0" indent="-214402" defTabSz="578358">
              <a:spcBef>
                <a:spcPts val="1100"/>
              </a:spcBef>
              <a:buSzPct val="100000"/>
              <a:buFont typeface="Arial"/>
              <a:buChar char="•"/>
              <a:defRPr sz="1800"/>
            </a:pPr>
            <a:r>
              <a:rPr sz="2376"/>
              <a:t>The development of neo-DRM-SD by the Centre for Global Sustainability Studies (CGSS) at Universiti Sains Malaysia is an attempt to re-orienting its research priorities while pursuing knowledge-based engagement for community development and security of livelihoods.</a:t>
            </a:r>
          </a:p>
          <a:p>
            <a:pPr marL="214402" lvl="0" indent="-214402" defTabSz="578358">
              <a:spcBef>
                <a:spcPts val="1100"/>
              </a:spcBef>
              <a:buSzPct val="100000"/>
              <a:buFont typeface="Arial"/>
              <a:buChar char="•"/>
              <a:defRPr sz="1800"/>
            </a:pPr>
            <a:r>
              <a:rPr sz="2376"/>
              <a:t>CGSS used the neo-DRM-SD methodology to assess community vulnerability and to implement cost-effective adaptation measures in Kuala Nerang, in Northern Malaysia, a community extremely vulnerable to floods.</a:t>
            </a:r>
          </a:p>
          <a:p>
            <a:pPr marL="214402" lvl="0" indent="-214402" defTabSz="578358">
              <a:spcBef>
                <a:spcPts val="1100"/>
              </a:spcBef>
              <a:buSzPct val="100000"/>
              <a:buFont typeface="Arial"/>
              <a:buChar char="•"/>
              <a:defRPr sz="1800"/>
            </a:pPr>
            <a:r>
              <a:rPr sz="2376"/>
              <a:t>We completed vulnerability assessment and risk rating by factoring the magnitude (how big), intensity (how strong), probability (how often) of the impact, and capacity (how resilient) of the exposure units. </a:t>
            </a:r>
          </a:p>
          <a:p>
            <a:pPr marL="214402" lvl="0" indent="-214402" defTabSz="578358">
              <a:spcBef>
                <a:spcPts val="1100"/>
              </a:spcBef>
              <a:buSzPct val="100000"/>
              <a:buFont typeface="Arial"/>
              <a:buChar char="•"/>
              <a:defRPr sz="1800"/>
            </a:pPr>
            <a:r>
              <a:rPr sz="2376"/>
              <a:t>This assessment and risk prioritization were essential to prevention and preparedness-based interventions before the event, and the response and recovery activities after the event.</a:t>
            </a:r>
          </a:p>
          <a:p>
            <a:pPr marL="214402" lvl="0" indent="-214402" defTabSz="578358">
              <a:spcBef>
                <a:spcPts val="1100"/>
              </a:spcBef>
              <a:buSzPct val="100000"/>
              <a:buFont typeface="Arial"/>
              <a:buChar char="•"/>
              <a:defRPr sz="1800"/>
            </a:pPr>
            <a:r>
              <a:rPr sz="2376"/>
              <a:t>Our project eventually received two Regional Centre of Expertise (RCE) ‘Recognition and Honor Awards’ in 2012 from United Nations University Global RCE Program for innovative community-based sustainability research.</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81"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82"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83"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86" name="Group 286"/>
          <p:cNvGrpSpPr/>
          <p:nvPr/>
        </p:nvGrpSpPr>
        <p:grpSpPr>
          <a:xfrm>
            <a:off x="12700" y="8912225"/>
            <a:ext cx="1936750" cy="381000"/>
            <a:chOff x="0" y="0"/>
            <a:chExt cx="1936750" cy="381000"/>
          </a:xfrm>
        </p:grpSpPr>
        <p:sp>
          <p:nvSpPr>
            <p:cNvPr id="284" name="Shape 284"/>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85" name="Shape 285"/>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87" name="Shape 287"/>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88" name="Shape 288"/>
          <p:cNvSpPr>
            <a:spLocks noGrp="1"/>
          </p:cNvSpPr>
          <p:nvPr>
            <p:ph type="title"/>
          </p:nvPr>
        </p:nvSpPr>
        <p:spPr>
          <a:xfrm>
            <a:off x="1270000" y="254000"/>
            <a:ext cx="10464800" cy="1727200"/>
          </a:xfrm>
          <a:prstGeom prst="rect">
            <a:avLst/>
          </a:prstGeom>
        </p:spPr>
        <p:txBody>
          <a:bodyPr lIns="0" tIns="0" rIns="0" bIns="0">
            <a:normAutofit/>
          </a:bodyPr>
          <a:lstStyle>
            <a:lvl1pPr>
              <a:defRPr>
                <a:solidFill>
                  <a:srgbClr val="FFFF00"/>
                </a:solidFill>
              </a:defRPr>
            </a:lvl1pPr>
          </a:lstStyle>
          <a:p>
            <a:pPr lvl="0">
              <a:defRPr sz="1800">
                <a:solidFill>
                  <a:srgbClr val="000000"/>
                </a:solidFill>
              </a:defRPr>
            </a:pPr>
            <a:r>
              <a:rPr sz="8000">
                <a:solidFill>
                  <a:srgbClr val="FFFF00"/>
                </a:solidFill>
              </a:rPr>
              <a:t>WORKSHOP</a:t>
            </a:r>
          </a:p>
        </p:txBody>
      </p:sp>
      <p:sp>
        <p:nvSpPr>
          <p:cNvPr id="289" name="Shape 289"/>
          <p:cNvSpPr>
            <a:spLocks noGrp="1"/>
          </p:cNvSpPr>
          <p:nvPr>
            <p:ph type="body" idx="1"/>
          </p:nvPr>
        </p:nvSpPr>
        <p:spPr>
          <a:xfrm>
            <a:off x="2376941" y="2816225"/>
            <a:ext cx="9361489" cy="6096000"/>
          </a:xfrm>
          <a:prstGeom prst="rect">
            <a:avLst/>
          </a:prstGeom>
        </p:spPr>
        <p:txBody>
          <a:bodyPr lIns="0" tIns="0" rIns="0" bIns="0">
            <a:normAutofit/>
          </a:bodyPr>
          <a:lstStyle/>
          <a:p>
            <a:pPr lvl="0" defTabSz="549148">
              <a:spcBef>
                <a:spcPts val="1100"/>
              </a:spcBef>
              <a:defRPr sz="1800"/>
            </a:pPr>
            <a:r>
              <a:rPr sz="3759"/>
              <a:t>The three-day workshop will address </a:t>
            </a:r>
          </a:p>
          <a:p>
            <a:pPr marL="305361" lvl="0" indent="-305361" defTabSz="549148">
              <a:spcBef>
                <a:spcPts val="1100"/>
              </a:spcBef>
              <a:buSzPct val="100000"/>
              <a:buAutoNum type="arabicPeriod"/>
              <a:defRPr sz="1800"/>
            </a:pPr>
            <a:r>
              <a:rPr sz="2256"/>
              <a:t>all technical terms involved in the DRM cycle, clearly explain the connection between DRM and SD, </a:t>
            </a:r>
          </a:p>
          <a:p>
            <a:pPr marL="305361" lvl="0" indent="-305361" defTabSz="549148">
              <a:spcBef>
                <a:spcPts val="1100"/>
              </a:spcBef>
              <a:buSzPct val="100000"/>
              <a:buAutoNum type="arabicPeriod"/>
              <a:defRPr sz="1800"/>
            </a:pPr>
            <a:r>
              <a:rPr sz="2256"/>
              <a:t>train participants on the use of an easy to use risk assessment methodology (R.A.M developed by CGSS), </a:t>
            </a:r>
          </a:p>
          <a:p>
            <a:pPr marL="305361" lvl="0" indent="-305361" defTabSz="549148">
              <a:spcBef>
                <a:spcPts val="1100"/>
              </a:spcBef>
              <a:buSzPct val="100000"/>
              <a:buAutoNum type="arabicPeriod"/>
              <a:defRPr sz="1800"/>
            </a:pPr>
            <a:r>
              <a:rPr sz="2256"/>
              <a:t>expose them to loss and damage assessment approaches, help prioritise adaptation options, and </a:t>
            </a:r>
          </a:p>
          <a:p>
            <a:pPr marL="305361" lvl="0" indent="-305361" defTabSz="549148">
              <a:spcBef>
                <a:spcPts val="1100"/>
              </a:spcBef>
              <a:buSzPct val="100000"/>
              <a:buAutoNum type="arabicPeriod"/>
              <a:defRPr sz="1800"/>
            </a:pPr>
            <a:r>
              <a:rPr sz="2256"/>
              <a:t>train them on risk reduction project planning using logical framework analysis &amp; Atkissons methodology to develop and implement interdisciplinary risk reduction projects.  </a:t>
            </a:r>
          </a:p>
          <a:p>
            <a:pPr marL="305361" lvl="0" indent="-305361" defTabSz="549148">
              <a:spcBef>
                <a:spcPts val="1100"/>
              </a:spcBef>
              <a:buSzPct val="100000"/>
              <a:buAutoNum type="arabicPeriod"/>
              <a:defRPr sz="1800"/>
            </a:pPr>
            <a:r>
              <a:rPr sz="2256"/>
              <a:t>The backdrops of discussions will be the Hyogo Framework and the Future We Want.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292"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293"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294"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297" name="Group 297"/>
          <p:cNvGrpSpPr/>
          <p:nvPr/>
        </p:nvGrpSpPr>
        <p:grpSpPr>
          <a:xfrm>
            <a:off x="12700" y="8912225"/>
            <a:ext cx="1936750" cy="381000"/>
            <a:chOff x="0" y="0"/>
            <a:chExt cx="1936750" cy="381000"/>
          </a:xfrm>
        </p:grpSpPr>
        <p:sp>
          <p:nvSpPr>
            <p:cNvPr id="295" name="Shape 295"/>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296" name="Shape 296"/>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298" name="Shape 298"/>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
        <p:nvSpPr>
          <p:cNvPr id="299" name="Shape 299"/>
          <p:cNvSpPr>
            <a:spLocks noGrp="1"/>
          </p:cNvSpPr>
          <p:nvPr>
            <p:ph type="title"/>
          </p:nvPr>
        </p:nvSpPr>
        <p:spPr>
          <a:xfrm>
            <a:off x="1270000" y="254000"/>
            <a:ext cx="10464800" cy="1727200"/>
          </a:xfrm>
          <a:prstGeom prst="rect">
            <a:avLst/>
          </a:prstGeom>
        </p:spPr>
        <p:txBody>
          <a:bodyPr lIns="0" tIns="0" rIns="0" bIns="0">
            <a:normAutofit/>
          </a:bodyPr>
          <a:lstStyle>
            <a:lvl1pPr>
              <a:defRPr sz="6000">
                <a:solidFill>
                  <a:srgbClr val="FFFF00"/>
                </a:solidFill>
              </a:defRPr>
            </a:lvl1pPr>
          </a:lstStyle>
          <a:p>
            <a:pPr lvl="0">
              <a:defRPr sz="1800">
                <a:solidFill>
                  <a:srgbClr val="000000"/>
                </a:solidFill>
              </a:defRPr>
            </a:pPr>
            <a:r>
              <a:rPr sz="6000">
                <a:solidFill>
                  <a:srgbClr val="FFFF00"/>
                </a:solidFill>
              </a:rPr>
              <a:t>CONCLUSION</a:t>
            </a:r>
          </a:p>
        </p:txBody>
      </p:sp>
      <p:sp>
        <p:nvSpPr>
          <p:cNvPr id="300" name="Shape 300"/>
          <p:cNvSpPr>
            <a:spLocks noGrp="1"/>
          </p:cNvSpPr>
          <p:nvPr>
            <p:ph type="body" idx="1"/>
          </p:nvPr>
        </p:nvSpPr>
        <p:spPr>
          <a:xfrm>
            <a:off x="2373312" y="2387600"/>
            <a:ext cx="9767888" cy="6375400"/>
          </a:xfrm>
          <a:prstGeom prst="rect">
            <a:avLst/>
          </a:prstGeom>
        </p:spPr>
        <p:txBody>
          <a:bodyPr lIns="0" tIns="0" rIns="0" bIns="0">
            <a:normAutofit/>
          </a:bodyPr>
          <a:lstStyle/>
          <a:p>
            <a:pPr lvl="0">
              <a:defRPr sz="1800"/>
            </a:pPr>
            <a:r>
              <a:rPr sz="2800"/>
              <a:t>The neo-DRM-SD is applicable to challenges in minimizing the risk face and to work in partnership with implementing agencies such as government and NGOs to apply sustainability principles and practices to effectively respond and recover from any disaster.</a:t>
            </a:r>
          </a:p>
          <a:p>
            <a:pPr lvl="0">
              <a:defRPr sz="1800"/>
            </a:pPr>
            <a:r>
              <a:rPr sz="2800"/>
              <a:t>We believe if these principles and a new approach is adopted and practised over the long-term, a sustainable pathway could be found for all nations, especially for the less developed and developing countries, to be free of poverty, debilitating disasters and diseases, rapid loss of biodiversity and depleting capital, by asserting that the price of this freedom from disaster is eternal vigilance and proactive action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image8.jpeg" descr="image6.jpg"/>
          <p:cNvPicPr/>
          <p:nvPr/>
        </p:nvPicPr>
        <p:blipFill>
          <a:blip r:embed="rId2">
            <a:extLst/>
          </a:blip>
          <a:stretch>
            <a:fillRect/>
          </a:stretch>
        </p:blipFill>
        <p:spPr>
          <a:xfrm>
            <a:off x="0" y="0"/>
            <a:ext cx="13004800" cy="1708150"/>
          </a:xfrm>
          <a:prstGeom prst="rect">
            <a:avLst/>
          </a:prstGeom>
          <a:ln w="12700">
            <a:miter lim="400000"/>
          </a:ln>
        </p:spPr>
      </p:pic>
      <p:pic>
        <p:nvPicPr>
          <p:cNvPr id="303" name="image9.jpeg" descr="image7.jpg"/>
          <p:cNvPicPr/>
          <p:nvPr/>
        </p:nvPicPr>
        <p:blipFill>
          <a:blip r:embed="rId3">
            <a:extLst/>
          </a:blip>
          <a:stretch>
            <a:fillRect/>
          </a:stretch>
        </p:blipFill>
        <p:spPr>
          <a:xfrm>
            <a:off x="-9525" y="7599363"/>
            <a:ext cx="1831975" cy="1300163"/>
          </a:xfrm>
          <a:prstGeom prst="rect">
            <a:avLst/>
          </a:prstGeom>
          <a:ln w="12700">
            <a:miter lim="400000"/>
          </a:ln>
        </p:spPr>
      </p:pic>
      <p:pic>
        <p:nvPicPr>
          <p:cNvPr id="304" name="image10.jpeg" descr="image8.jpg"/>
          <p:cNvPicPr/>
          <p:nvPr/>
        </p:nvPicPr>
        <p:blipFill>
          <a:blip r:embed="rId4">
            <a:extLst/>
          </a:blip>
          <a:stretch>
            <a:fillRect/>
          </a:stretch>
        </p:blipFill>
        <p:spPr>
          <a:xfrm>
            <a:off x="1822450" y="2387600"/>
            <a:ext cx="352425" cy="7040564"/>
          </a:xfrm>
          <a:prstGeom prst="rect">
            <a:avLst/>
          </a:prstGeom>
          <a:ln w="12700">
            <a:miter lim="400000"/>
          </a:ln>
        </p:spPr>
      </p:pic>
      <p:pic>
        <p:nvPicPr>
          <p:cNvPr id="305" name="image6.png" descr="image1.png"/>
          <p:cNvPicPr/>
          <p:nvPr/>
        </p:nvPicPr>
        <p:blipFill>
          <a:blip r:embed="rId5">
            <a:extLst/>
          </a:blip>
          <a:stretch>
            <a:fillRect/>
          </a:stretch>
        </p:blipFill>
        <p:spPr>
          <a:xfrm>
            <a:off x="474662" y="2387600"/>
            <a:ext cx="995363" cy="1651000"/>
          </a:xfrm>
          <a:prstGeom prst="rect">
            <a:avLst/>
          </a:prstGeom>
          <a:ln w="12700">
            <a:miter lim="400000"/>
          </a:ln>
        </p:spPr>
      </p:pic>
      <p:grpSp>
        <p:nvGrpSpPr>
          <p:cNvPr id="308" name="Group 308"/>
          <p:cNvGrpSpPr/>
          <p:nvPr/>
        </p:nvGrpSpPr>
        <p:grpSpPr>
          <a:xfrm>
            <a:off x="12700" y="8912225"/>
            <a:ext cx="1936750" cy="381000"/>
            <a:chOff x="0" y="0"/>
            <a:chExt cx="1936750" cy="381000"/>
          </a:xfrm>
        </p:grpSpPr>
        <p:sp>
          <p:nvSpPr>
            <p:cNvPr id="306" name="Shape 306"/>
            <p:cNvSpPr/>
            <p:nvPr/>
          </p:nvSpPr>
          <p:spPr>
            <a:xfrm>
              <a:off x="0" y="0"/>
              <a:ext cx="1936750"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307" name="Shape 307"/>
            <p:cNvSpPr/>
            <p:nvPr/>
          </p:nvSpPr>
          <p:spPr>
            <a:xfrm>
              <a:off x="0" y="12700"/>
              <a:ext cx="1936750"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©ki/ppsf/usm/2014</a:t>
              </a:r>
            </a:p>
          </p:txBody>
        </p:sp>
      </p:grpSp>
      <p:sp>
        <p:nvSpPr>
          <p:cNvPr id="309" name="Shape 309"/>
          <p:cNvSpPr/>
          <p:nvPr/>
        </p:nvSpPr>
        <p:spPr>
          <a:xfrm>
            <a:off x="2755900" y="454025"/>
            <a:ext cx="8137525" cy="800100"/>
          </a:xfrm>
          <a:prstGeom prst="rect">
            <a:avLst/>
          </a:prstGeom>
          <a:ln w="25400">
            <a:solidFill>
              <a:srgbClr val="62298A"/>
            </a:solidFill>
            <a:miter lim="0"/>
          </a:ln>
        </p:spPr>
        <p:txBody>
          <a:bodyPr lIns="0" tIns="0" rIns="0" bIns="0" anchor="ctr"/>
          <a:lstStyle/>
          <a:p>
            <a:pPr lvl="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5.jpeg" descr="image5.jpg"/>
          <p:cNvPicPr/>
          <p:nvPr/>
        </p:nvPicPr>
        <p:blipFill>
          <a:blip r:embed="rId2">
            <a:extLst/>
          </a:blip>
          <a:stretch>
            <a:fillRect/>
          </a:stretch>
        </p:blipFill>
        <p:spPr>
          <a:xfrm>
            <a:off x="9348788" y="6935788"/>
            <a:ext cx="3654425" cy="2817812"/>
          </a:xfrm>
          <a:prstGeom prst="rect">
            <a:avLst/>
          </a:prstGeom>
          <a:ln w="12700">
            <a:miter lim="400000"/>
          </a:ln>
        </p:spPr>
      </p:pic>
      <p:pic>
        <p:nvPicPr>
          <p:cNvPr id="312" name="image12.jpeg" descr="image9.jpg"/>
          <p:cNvPicPr/>
          <p:nvPr/>
        </p:nvPicPr>
        <p:blipFill>
          <a:blip r:embed="rId3">
            <a:extLst/>
          </a:blip>
          <a:stretch>
            <a:fillRect/>
          </a:stretch>
        </p:blipFill>
        <p:spPr>
          <a:xfrm>
            <a:off x="4876800" y="3867150"/>
            <a:ext cx="3238500" cy="2024063"/>
          </a:xfrm>
          <a:prstGeom prst="rect">
            <a:avLst/>
          </a:prstGeom>
          <a:ln w="12700">
            <a:miter lim="400000"/>
          </a:ln>
        </p:spPr>
      </p:pic>
      <p:sp>
        <p:nvSpPr>
          <p:cNvPr id="313" name="Shape 313"/>
          <p:cNvSpPr/>
          <p:nvPr/>
        </p:nvSpPr>
        <p:spPr>
          <a:xfrm>
            <a:off x="5038725" y="1949450"/>
            <a:ext cx="2925763" cy="83029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defTabSz="1300162">
              <a:defRPr sz="4500">
                <a:solidFill>
                  <a:srgbClr val="E46C0A"/>
                </a:solidFill>
                <a:latin typeface="+mn-lt"/>
                <a:ea typeface="+mn-ea"/>
                <a:cs typeface="+mn-cs"/>
                <a:sym typeface="Helvetica"/>
              </a:defRPr>
            </a:lvl1pPr>
          </a:lstStyle>
          <a:p>
            <a:pPr lvl="0">
              <a:defRPr sz="1800">
                <a:solidFill>
                  <a:srgbClr val="000000"/>
                </a:solidFill>
              </a:defRPr>
            </a:pPr>
            <a:r>
              <a:rPr sz="4500">
                <a:solidFill>
                  <a:srgbClr val="E46C0A"/>
                </a:solidFill>
              </a:rPr>
              <a:t>Thank You</a:t>
            </a:r>
          </a:p>
        </p:txBody>
      </p:sp>
      <p:pic>
        <p:nvPicPr>
          <p:cNvPr id="314" name="image6.png" descr="image1.png"/>
          <p:cNvPicPr/>
          <p:nvPr/>
        </p:nvPicPr>
        <p:blipFill>
          <a:blip r:embed="rId4">
            <a:extLst/>
          </a:blip>
          <a:stretch>
            <a:fillRect/>
          </a:stretch>
        </p:blipFill>
        <p:spPr>
          <a:xfrm>
            <a:off x="12023725" y="0"/>
            <a:ext cx="981075" cy="1625600"/>
          </a:xfrm>
          <a:prstGeom prst="rect">
            <a:avLst/>
          </a:prstGeom>
          <a:ln w="12700">
            <a:miter lim="400000"/>
          </a:ln>
        </p:spPr>
      </p:pic>
      <p:grpSp>
        <p:nvGrpSpPr>
          <p:cNvPr id="317" name="Group 317"/>
          <p:cNvGrpSpPr/>
          <p:nvPr/>
        </p:nvGrpSpPr>
        <p:grpSpPr>
          <a:xfrm>
            <a:off x="12700" y="9359900"/>
            <a:ext cx="1920875" cy="381000"/>
            <a:chOff x="0" y="0"/>
            <a:chExt cx="1920875" cy="381000"/>
          </a:xfrm>
        </p:grpSpPr>
        <p:sp>
          <p:nvSpPr>
            <p:cNvPr id="315" name="Shape 315"/>
            <p:cNvSpPr/>
            <p:nvPr/>
          </p:nvSpPr>
          <p:spPr>
            <a:xfrm>
              <a:off x="0" y="0"/>
              <a:ext cx="1920875" cy="381000"/>
            </a:xfrm>
            <a:prstGeom prst="rect">
              <a:avLst/>
            </a:prstGeom>
            <a:noFill/>
            <a:ln w="25400" cap="flat">
              <a:solidFill>
                <a:srgbClr val="D3B21C"/>
              </a:solidFill>
              <a:prstDash val="solid"/>
              <a:miter lim="0"/>
            </a:ln>
            <a:effectLst/>
          </p:spPr>
          <p:txBody>
            <a:bodyPr wrap="square" lIns="0" tIns="0" rIns="0" bIns="0" numCol="1" anchor="ctr">
              <a:noAutofit/>
            </a:bodyPr>
            <a:lstStyle/>
            <a:p>
              <a:pPr lvl="0" algn="l" defTabSz="1300162"/>
              <a:endParaRPr/>
            </a:p>
          </p:txBody>
        </p:sp>
        <p:sp>
          <p:nvSpPr>
            <p:cNvPr id="316" name="Shape 316"/>
            <p:cNvSpPr/>
            <p:nvPr/>
          </p:nvSpPr>
          <p:spPr>
            <a:xfrm>
              <a:off x="0" y="12700"/>
              <a:ext cx="1920875"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1300162">
                <a:defRPr sz="1700">
                  <a:solidFill>
                    <a:srgbClr val="888888"/>
                  </a:solidFill>
                  <a:latin typeface="+mn-lt"/>
                  <a:ea typeface="+mn-ea"/>
                  <a:cs typeface="+mn-cs"/>
                  <a:sym typeface="Helvetica"/>
                </a:defRPr>
              </a:lvl1pPr>
            </a:lstStyle>
            <a:p>
              <a:pPr lvl="0">
                <a:defRPr sz="1800">
                  <a:solidFill>
                    <a:srgbClr val="000000"/>
                  </a:solidFill>
                </a:defRPr>
              </a:pPr>
              <a:r>
                <a:rPr sz="1700">
                  <a:solidFill>
                    <a:srgbClr val="888888"/>
                  </a:solidFill>
                </a:rPr>
                <a:t>©ki/ppsf/usm/2011</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71"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72" name="Shape 72"/>
          <p:cNvSpPr>
            <a:spLocks noGrp="1"/>
          </p:cNvSpPr>
          <p:nvPr>
            <p:ph type="body" idx="4294967295"/>
          </p:nvPr>
        </p:nvSpPr>
        <p:spPr>
          <a:xfrm>
            <a:off x="666044" y="2009422"/>
            <a:ext cx="11469512" cy="7121031"/>
          </a:xfrm>
          <a:prstGeom prst="rect">
            <a:avLst/>
          </a:prstGeom>
        </p:spPr>
        <p:txBody>
          <a:bodyPr lIns="65023" tIns="65023" rIns="65023" bIns="65023" anchor="t">
            <a:normAutofit/>
          </a:bodyPr>
          <a:lstStyle/>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Does historical record of development help us understand it better? </a:t>
            </a:r>
          </a:p>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What are the most influential theories of development and are they compatible? </a:t>
            </a:r>
          </a:p>
          <a:p>
            <a:pPr marL="502919" lvl="0" indent="-502919"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Is development process of developing nations independent or interdependent with that of developed nations? </a:t>
            </a:r>
          </a:p>
        </p:txBody>
      </p:sp>
      <p:sp>
        <p:nvSpPr>
          <p:cNvPr id="73" name="Shape 73"/>
          <p:cNvSpPr/>
          <p:nvPr/>
        </p:nvSpPr>
        <p:spPr>
          <a:xfrm>
            <a:off x="666044" y="2009422"/>
            <a:ext cx="11469512" cy="712103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marL="502919" lvl="0" indent="-502919" algn="l"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Does historical record of development help us understand it better? </a:t>
            </a:r>
          </a:p>
          <a:p>
            <a:pPr marL="502919" lvl="0" indent="-502919" algn="l"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What are the most influential theories of development and are they compatible? </a:t>
            </a:r>
          </a:p>
          <a:p>
            <a:pPr marL="502919" lvl="0" indent="-502919" algn="l" defTabSz="914400">
              <a:lnSpc>
                <a:spcPct val="90000"/>
              </a:lnSpc>
              <a:spcBef>
                <a:spcPts val="700"/>
              </a:spcBef>
              <a:buClr>
                <a:srgbClr val="330066"/>
              </a:buClr>
              <a:buSzPct val="70000"/>
              <a:buFont typeface="Helvetica"/>
              <a:buChar char="●"/>
              <a:defRPr sz="1800"/>
            </a:pPr>
            <a:r>
              <a:rPr sz="4400">
                <a:uFill>
                  <a:solidFill/>
                </a:uFill>
                <a:latin typeface="Arial"/>
                <a:ea typeface="Arial"/>
                <a:cs typeface="Arial"/>
                <a:sym typeface="Arial"/>
              </a:rPr>
              <a:t>Is development process of developing nations independent or interdependent with that of developed nations? </a:t>
            </a:r>
          </a:p>
        </p:txBody>
      </p:sp>
      <p:sp>
        <p:nvSpPr>
          <p:cNvPr id="74" name="Shape 74"/>
          <p:cNvSpPr>
            <a:spLocks noGrp="1"/>
          </p:cNvSpPr>
          <p:nvPr>
            <p:ph type="title" idx="4294967295"/>
          </p:nvPr>
        </p:nvSpPr>
        <p:spPr>
          <a:xfrm>
            <a:off x="223519" y="0"/>
            <a:ext cx="10728962" cy="1056640"/>
          </a:xfrm>
          <a:prstGeom prst="rect">
            <a:avLst/>
          </a:prstGeom>
        </p:spPr>
        <p:txBody>
          <a:bodyPr lIns="65023" tIns="65023" rIns="65023" bIns="65023" anchor="b">
            <a:normAutofit/>
          </a:bodyPr>
          <a:lstStyle/>
          <a:p>
            <a:pPr lvl="0" algn="l" defTabSz="910336">
              <a:defRPr sz="1800"/>
            </a:pPr>
            <a:r>
              <a:rPr sz="3500" b="1">
                <a:solidFill>
                  <a:srgbClr val="FFFFFF"/>
                </a:solidFill>
                <a:uFill>
                  <a:solidFill>
                    <a:srgbClr val="330066"/>
                  </a:solidFill>
                </a:uFill>
                <a:latin typeface="Arial"/>
                <a:ea typeface="Arial"/>
                <a:cs typeface="Arial"/>
                <a:sym typeface="Arial"/>
              </a:rPr>
              <a:t>Principles and Concepts: Economic Development</a:t>
            </a:r>
            <a:r>
              <a:rPr sz="2520" b="1">
                <a:solidFill>
                  <a:srgbClr val="FFFFFF"/>
                </a:solidFill>
                <a:uFill>
                  <a:solidFill>
                    <a:srgbClr val="330066"/>
                  </a:solidFill>
                </a:uFill>
                <a:latin typeface="Arial"/>
                <a:ea typeface="Arial"/>
                <a:cs typeface="Arial"/>
                <a:sym typeface="Arial"/>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585997" y="101600"/>
            <a:ext cx="11176001" cy="1219200"/>
          </a:xfrm>
          <a:prstGeom prst="rect">
            <a:avLst/>
          </a:prstGeom>
        </p:spPr>
        <p:txBody>
          <a:bodyPr lIns="72248" tIns="72248" rIns="72248" bIns="72248">
            <a:normAutofit/>
          </a:bodyPr>
          <a:lstStyle>
            <a:lvl1pPr algn="l" defTabSz="1300480">
              <a:defRPr sz="5000">
                <a:solidFill>
                  <a:srgbClr val="FFFFB7"/>
                </a:solidFill>
                <a:effectLst>
                  <a:outerShdw blurRad="12700" dist="25400" dir="2700000" rotWithShape="0">
                    <a:srgbClr val="000000"/>
                  </a:outerShdw>
                </a:effectLst>
                <a:latin typeface="Arial Black"/>
                <a:ea typeface="Arial Black"/>
                <a:cs typeface="Arial Black"/>
                <a:sym typeface="Arial Black"/>
              </a:defRPr>
            </a:lvl1pPr>
          </a:lstStyle>
          <a:p>
            <a:pPr lvl="0">
              <a:defRPr sz="1800">
                <a:solidFill>
                  <a:srgbClr val="000000"/>
                </a:solidFill>
                <a:effectLst/>
              </a:defRPr>
            </a:pPr>
            <a:r>
              <a:rPr sz="5000">
                <a:solidFill>
                  <a:srgbClr val="FFFFB7"/>
                </a:solidFill>
                <a:effectLst>
                  <a:outerShdw blurRad="12700" dist="25400" dir="2700000" rotWithShape="0">
                    <a:srgbClr val="000000"/>
                  </a:outerShdw>
                </a:effectLst>
              </a:rPr>
              <a:t>Definitions of Development</a:t>
            </a:r>
          </a:p>
        </p:txBody>
      </p:sp>
      <p:pic>
        <p:nvPicPr>
          <p:cNvPr id="77" name="image5.jpg"/>
          <p:cNvPicPr/>
          <p:nvPr/>
        </p:nvPicPr>
        <p:blipFill>
          <a:blip r:embed="rId2">
            <a:extLst/>
          </a:blip>
          <a:stretch>
            <a:fillRect/>
          </a:stretch>
        </p:blipFill>
        <p:spPr>
          <a:xfrm>
            <a:off x="11429999" y="8913245"/>
            <a:ext cx="1430302" cy="699917"/>
          </a:xfrm>
          <a:prstGeom prst="rect">
            <a:avLst/>
          </a:prstGeom>
          <a:ln w="12700">
            <a:miter lim="400000"/>
          </a:ln>
        </p:spPr>
      </p:pic>
      <p:pic>
        <p:nvPicPr>
          <p:cNvPr id="78" name="image6.png"/>
          <p:cNvPicPr/>
          <p:nvPr/>
        </p:nvPicPr>
        <p:blipFill>
          <a:blip r:embed="rId3">
            <a:extLst/>
          </a:blip>
          <a:stretch>
            <a:fillRect/>
          </a:stretch>
        </p:blipFill>
        <p:spPr>
          <a:xfrm>
            <a:off x="226136" y="8419154"/>
            <a:ext cx="719723" cy="1194009"/>
          </a:xfrm>
          <a:prstGeom prst="rect">
            <a:avLst/>
          </a:prstGeom>
          <a:ln w="12700">
            <a:miter lim="400000"/>
          </a:ln>
        </p:spPr>
      </p:pic>
      <p:sp>
        <p:nvSpPr>
          <p:cNvPr id="79" name="Shape 79"/>
          <p:cNvSpPr>
            <a:spLocks noGrp="1"/>
          </p:cNvSpPr>
          <p:nvPr>
            <p:ph type="body" idx="4294967295"/>
          </p:nvPr>
        </p:nvSpPr>
        <p:spPr>
          <a:xfrm>
            <a:off x="1192106" y="2709333"/>
            <a:ext cx="11388232" cy="5960534"/>
          </a:xfrm>
          <a:prstGeom prst="rect">
            <a:avLst/>
          </a:prstGeom>
        </p:spPr>
        <p:txBody>
          <a:bodyPr lIns="65023" tIns="65023" rIns="65023" bIns="65023" anchor="t">
            <a:normAutofit/>
          </a:bodyPr>
          <a:lstStyle/>
          <a:p>
            <a:pPr marL="471487" lvl="0" indent="-471487" defTabSz="457200">
              <a:spcBef>
                <a:spcPts val="700"/>
              </a:spcBef>
              <a:buSzPct val="100000"/>
              <a:buFont typeface="Arial"/>
              <a:buChar char="•"/>
              <a:defRPr sz="1800"/>
            </a:pPr>
            <a:r>
              <a:rPr sz="4400">
                <a:uFill>
                  <a:solidFill/>
                </a:uFill>
                <a:latin typeface="+mn-lt"/>
                <a:ea typeface="+mn-ea"/>
                <a:cs typeface="+mn-cs"/>
                <a:sym typeface="Helvetica"/>
              </a:rPr>
              <a:t>For almost every writer a different  definition of development exists</a:t>
            </a:r>
          </a:p>
          <a:p>
            <a:pPr marL="471487" lvl="0" indent="-471487" defTabSz="457200">
              <a:spcBef>
                <a:spcPts val="700"/>
              </a:spcBef>
              <a:buSzPct val="100000"/>
              <a:buFont typeface="Arial"/>
              <a:buChar char="•"/>
              <a:defRPr sz="1800"/>
            </a:pPr>
            <a:r>
              <a:rPr sz="4400">
                <a:uFill>
                  <a:solidFill/>
                </a:uFill>
                <a:latin typeface="+mn-lt"/>
                <a:ea typeface="+mn-ea"/>
                <a:cs typeface="+mn-cs"/>
                <a:sym typeface="Helvetica"/>
              </a:rPr>
              <a:t>Important to first distinguish between:</a:t>
            </a:r>
          </a:p>
          <a:p>
            <a:pPr marL="906235" lvl="1" indent="-449035" defTabSz="457200">
              <a:spcBef>
                <a:spcPts val="700"/>
              </a:spcBef>
              <a:buSzPct val="100000"/>
              <a:buFont typeface="Arial"/>
              <a:buChar char="–"/>
              <a:defRPr sz="1800"/>
            </a:pPr>
            <a:r>
              <a:rPr sz="4400">
                <a:uFill>
                  <a:solidFill/>
                </a:uFill>
                <a:latin typeface="+mn-lt"/>
                <a:ea typeface="+mn-ea"/>
                <a:cs typeface="+mn-cs"/>
                <a:sym typeface="Helvetica"/>
              </a:rPr>
              <a:t>Development as a state or condition-static</a:t>
            </a:r>
          </a:p>
          <a:p>
            <a:pPr marL="906235" lvl="1" indent="-449035" defTabSz="457200">
              <a:spcBef>
                <a:spcPts val="700"/>
              </a:spcBef>
              <a:buSzPct val="100000"/>
              <a:buFont typeface="Arial"/>
              <a:buChar char="–"/>
              <a:defRPr sz="1800"/>
            </a:pPr>
            <a:r>
              <a:rPr sz="4400">
                <a:uFill>
                  <a:solidFill/>
                </a:uFill>
                <a:latin typeface="+mn-lt"/>
                <a:ea typeface="+mn-ea"/>
                <a:cs typeface="+mn-cs"/>
                <a:sym typeface="Helvetica"/>
              </a:rPr>
              <a:t>Development as a process or course of change- dynamic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87"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88" name="Shape 88"/>
          <p:cNvSpPr>
            <a:spLocks noGrp="1"/>
          </p:cNvSpPr>
          <p:nvPr>
            <p:ph type="body" idx="4294967295"/>
          </p:nvPr>
        </p:nvSpPr>
        <p:spPr>
          <a:xfrm>
            <a:off x="758613" y="1702364"/>
            <a:ext cx="11054080" cy="7400996"/>
          </a:xfrm>
          <a:prstGeom prst="rect">
            <a:avLst/>
          </a:prstGeom>
        </p:spPr>
        <p:txBody>
          <a:bodyPr lIns="65023" tIns="65023" rIns="65023" bIns="65023" anchor="t">
            <a:normAutofit/>
          </a:bodyPr>
          <a:lstStyle/>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In economic terms, development is the capacity of a nation to generate and sustain an annual increase in its GNP of 5% or more. </a:t>
            </a:r>
          </a:p>
          <a:p>
            <a:pPr marL="434340" lvl="0" indent="-434340" defTabSz="914400">
              <a:lnSpc>
                <a:spcPct val="90000"/>
              </a:lnSpc>
              <a:spcBef>
                <a:spcPts val="600"/>
              </a:spcBef>
              <a:buClr>
                <a:srgbClr val="330066"/>
              </a:buClr>
              <a:buSzPct val="70000"/>
              <a:buFont typeface="Helvetica"/>
              <a:buChar char="●"/>
              <a:defRPr sz="1800"/>
            </a:pPr>
            <a:r>
              <a:rPr sz="3800">
                <a:uFill>
                  <a:solidFill/>
                </a:uFill>
                <a:latin typeface="Arial"/>
                <a:ea typeface="Arial"/>
                <a:cs typeface="Arial"/>
                <a:sym typeface="Arial"/>
              </a:rPr>
              <a:t>Traditional economic measures: </a:t>
            </a:r>
          </a:p>
          <a:p>
            <a:pPr marL="852853" lvl="1" indent="-395653" defTabSz="914400">
              <a:lnSpc>
                <a:spcPct val="90000"/>
              </a:lnSpc>
              <a:spcBef>
                <a:spcPts val="600"/>
              </a:spcBef>
              <a:buClr>
                <a:srgbClr val="669999"/>
              </a:buClr>
              <a:buSzPct val="70000"/>
              <a:buFont typeface="Helvetica"/>
              <a:buChar char="●"/>
              <a:defRPr sz="1800"/>
            </a:pPr>
            <a:r>
              <a:rPr sz="3600" b="1">
                <a:uFill>
                  <a:solidFill/>
                </a:uFill>
                <a:latin typeface="Arial"/>
                <a:ea typeface="Arial"/>
                <a:cs typeface="Arial"/>
                <a:sym typeface="Arial"/>
              </a:rPr>
              <a:t>GDP</a:t>
            </a:r>
            <a:r>
              <a:rPr sz="3600">
                <a:uFill>
                  <a:solidFill/>
                </a:uFill>
                <a:latin typeface="Arial"/>
                <a:ea typeface="Arial"/>
                <a:cs typeface="Arial"/>
                <a:sym typeface="Arial"/>
              </a:rPr>
              <a:t>: is the market value of all final goods and services produced within a country in a given period of time</a:t>
            </a:r>
          </a:p>
          <a:p>
            <a:pPr marL="852853" lvl="1" indent="-395653" defTabSz="914400">
              <a:lnSpc>
                <a:spcPct val="90000"/>
              </a:lnSpc>
              <a:spcBef>
                <a:spcPts val="600"/>
              </a:spcBef>
              <a:buClr>
                <a:srgbClr val="669999"/>
              </a:buClr>
              <a:buSzPct val="70000"/>
              <a:buFont typeface="Helvetica"/>
              <a:buChar char="●"/>
              <a:defRPr sz="1800"/>
            </a:pPr>
            <a:r>
              <a:rPr sz="3600" b="1">
                <a:uFill>
                  <a:solidFill/>
                </a:uFill>
                <a:latin typeface="Arial"/>
                <a:ea typeface="Arial"/>
                <a:cs typeface="Arial"/>
                <a:sym typeface="Arial"/>
              </a:rPr>
              <a:t>GNP</a:t>
            </a:r>
            <a:r>
              <a:rPr sz="3600">
                <a:uFill>
                  <a:solidFill/>
                </a:uFill>
                <a:latin typeface="Arial"/>
                <a:ea typeface="Arial"/>
                <a:cs typeface="Arial"/>
                <a:sym typeface="Arial"/>
              </a:rPr>
              <a:t>: is the market value of all final goods and services produced by permanent residents of a country in a given period of time</a:t>
            </a:r>
          </a:p>
          <a:p>
            <a:pPr marL="285750" lvl="1" indent="171450" defTabSz="914400">
              <a:lnSpc>
                <a:spcPct val="90000"/>
              </a:lnSpc>
              <a:spcBef>
                <a:spcPts val="600"/>
              </a:spcBef>
              <a:buClr>
                <a:srgbClr val="330066"/>
              </a:buClr>
              <a:buFont typeface="Helvetica"/>
              <a:defRPr sz="1800"/>
            </a:pPr>
            <a:r>
              <a:rPr sz="3600">
                <a:uFill>
                  <a:solidFill/>
                </a:uFill>
                <a:latin typeface="Arial"/>
                <a:ea typeface="Arial"/>
                <a:cs typeface="Arial"/>
                <a:sym typeface="Arial"/>
              </a:rPr>
              <a:t>	</a:t>
            </a:r>
          </a:p>
          <a:p>
            <a:pPr marL="285750" lvl="1" indent="171450" defTabSz="914400">
              <a:lnSpc>
                <a:spcPct val="90000"/>
              </a:lnSpc>
              <a:spcBef>
                <a:spcPts val="600"/>
              </a:spcBef>
              <a:buClr>
                <a:srgbClr val="330066"/>
              </a:buClr>
              <a:buFont typeface="Helvetica"/>
              <a:defRPr sz="1800"/>
            </a:pPr>
            <a:r>
              <a:rPr sz="3600">
                <a:uFill>
                  <a:solidFill/>
                </a:uFill>
                <a:latin typeface="Arial"/>
                <a:ea typeface="Arial"/>
                <a:cs typeface="Arial"/>
                <a:sym typeface="Arial"/>
              </a:rPr>
              <a:t>     GNP= GDP+ net factor income from abroad</a:t>
            </a:r>
          </a:p>
        </p:txBody>
      </p:sp>
      <p:sp>
        <p:nvSpPr>
          <p:cNvPr id="89" name="Shape 89"/>
          <p:cNvSpPr>
            <a:spLocks noGrp="1"/>
          </p:cNvSpPr>
          <p:nvPr>
            <p:ph type="title" idx="4294967295"/>
          </p:nvPr>
        </p:nvSpPr>
        <p:spPr>
          <a:xfrm>
            <a:off x="548639" y="-336410"/>
            <a:ext cx="10728962" cy="1377246"/>
          </a:xfrm>
          <a:prstGeom prst="rect">
            <a:avLst/>
          </a:prstGeom>
        </p:spPr>
        <p:txBody>
          <a:bodyPr lIns="65023" tIns="65023" rIns="65023" bIns="65023" anchor="b">
            <a:normAutofit/>
          </a:bodyPr>
          <a:lstStyle/>
          <a:p>
            <a:pPr lvl="0" algn="l" defTabSz="1079398">
              <a:defRPr sz="1800"/>
            </a:pPr>
            <a:r>
              <a:rPr sz="4482" b="1">
                <a:solidFill>
                  <a:srgbClr val="FFFFFF"/>
                </a:solidFill>
                <a:uFill>
                  <a:solidFill>
                    <a:srgbClr val="330066"/>
                  </a:solidFill>
                </a:uFill>
                <a:latin typeface="Arial"/>
                <a:ea typeface="Arial"/>
                <a:cs typeface="Arial"/>
                <a:sym typeface="Arial"/>
              </a:rPr>
              <a:t/>
            </a:r>
            <a:br>
              <a:rPr sz="4482" b="1">
                <a:solidFill>
                  <a:srgbClr val="FFFFFF"/>
                </a:solidFill>
                <a:uFill>
                  <a:solidFill>
                    <a:srgbClr val="330066"/>
                  </a:solidFill>
                </a:uFill>
                <a:latin typeface="Arial"/>
                <a:ea typeface="Arial"/>
                <a:cs typeface="Arial"/>
                <a:sym typeface="Arial"/>
              </a:rPr>
            </a:br>
            <a:r>
              <a:rPr sz="3652" b="1">
                <a:solidFill>
                  <a:srgbClr val="FFFFFF"/>
                </a:solidFill>
                <a:uFill>
                  <a:solidFill>
                    <a:srgbClr val="330066"/>
                  </a:solidFill>
                </a:uFill>
                <a:latin typeface="Arial"/>
                <a:ea typeface="Arial"/>
                <a:cs typeface="Arial"/>
                <a:sym typeface="Arial"/>
              </a:rPr>
              <a:t>Definition of Economic Development: 1950s</a:t>
            </a:r>
            <a:r>
              <a:rPr sz="4150" b="1">
                <a:solidFill>
                  <a:srgbClr val="FFFFFF"/>
                </a:solidFill>
                <a:uFill>
                  <a:solidFill>
                    <a:srgbClr val="330066"/>
                  </a:solidFill>
                </a:uFill>
                <a:latin typeface="Arial"/>
                <a:ea typeface="Arial"/>
                <a:cs typeface="Arial"/>
                <a:sym typeface="Arial"/>
              </a:rPr>
              <a:t> </a:t>
            </a:r>
            <a:r>
              <a:rPr sz="2988" b="1">
                <a:solidFill>
                  <a:srgbClr val="FFFFFF"/>
                </a:solidFill>
                <a:uFill>
                  <a:solidFill>
                    <a:srgbClr val="330066"/>
                  </a:solidFill>
                </a:uFill>
                <a:latin typeface="Arial"/>
                <a:ea typeface="Arial"/>
                <a:cs typeface="Arial"/>
                <a:sym typeface="Arial"/>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92" name="image6.png"/>
          <p:cNvPicPr/>
          <p:nvPr/>
        </p:nvPicPr>
        <p:blipFill>
          <a:blip r:embed="rId3">
            <a:extLst/>
          </a:blip>
          <a:stretch>
            <a:fillRect/>
          </a:stretch>
        </p:blipFill>
        <p:spPr>
          <a:xfrm>
            <a:off x="129269" y="8495221"/>
            <a:ext cx="685914" cy="1137919"/>
          </a:xfrm>
          <a:prstGeom prst="rect">
            <a:avLst/>
          </a:prstGeom>
          <a:ln w="12700">
            <a:miter lim="400000"/>
          </a:ln>
        </p:spPr>
      </p:pic>
      <p:sp>
        <p:nvSpPr>
          <p:cNvPr id="93" name="Shape 93"/>
          <p:cNvSpPr>
            <a:spLocks noGrp="1"/>
          </p:cNvSpPr>
          <p:nvPr>
            <p:ph type="body" idx="4294967295"/>
          </p:nvPr>
        </p:nvSpPr>
        <p:spPr>
          <a:xfrm>
            <a:off x="460586" y="1803964"/>
            <a:ext cx="12187485" cy="7579361"/>
          </a:xfrm>
          <a:prstGeom prst="rect">
            <a:avLst/>
          </a:prstGeom>
        </p:spPr>
        <p:txBody>
          <a:bodyPr lIns="65023" tIns="65023" rIns="65023" bIns="65023" anchor="t">
            <a:normAutofit/>
          </a:bodyPr>
          <a:lstStyle/>
          <a:p>
            <a:pPr marL="388619" lvl="0" indent="-388619" defTabSz="914400">
              <a:lnSpc>
                <a:spcPct val="90000"/>
              </a:lnSpc>
              <a:spcBef>
                <a:spcPts val="500"/>
              </a:spcBef>
              <a:buClr>
                <a:srgbClr val="330066"/>
              </a:buClr>
              <a:buSzPct val="70000"/>
              <a:buFont typeface="Helvetica"/>
              <a:buChar char="●"/>
              <a:defRPr sz="1800"/>
            </a:pPr>
            <a:r>
              <a:rPr sz="3400">
                <a:uFill>
                  <a:solidFill/>
                </a:uFill>
                <a:latin typeface="Arial"/>
                <a:ea typeface="Arial"/>
                <a:cs typeface="Arial"/>
                <a:sym typeface="Arial"/>
              </a:rPr>
              <a:t>Common alternative index is the rate of growth of income per capita or per capita GNP </a:t>
            </a:r>
          </a:p>
          <a:p>
            <a:pPr marL="830873" lvl="1" indent="-373673" defTabSz="914400">
              <a:lnSpc>
                <a:spcPct val="90000"/>
              </a:lnSpc>
              <a:spcBef>
                <a:spcPts val="500"/>
              </a:spcBef>
              <a:buClr>
                <a:srgbClr val="669999"/>
              </a:buClr>
              <a:buSzPct val="70000"/>
              <a:buFont typeface="Helvetica"/>
              <a:buChar char="●"/>
              <a:defRPr sz="1800"/>
            </a:pPr>
            <a:r>
              <a:rPr sz="3400" b="1">
                <a:uFill>
                  <a:solidFill/>
                </a:uFill>
                <a:latin typeface="Arial"/>
                <a:ea typeface="Arial"/>
                <a:cs typeface="Arial"/>
                <a:sym typeface="Arial"/>
              </a:rPr>
              <a:t>Per capita GNP</a:t>
            </a:r>
            <a:r>
              <a:rPr sz="3400">
                <a:uFill>
                  <a:solidFill/>
                </a:uFill>
                <a:latin typeface="Arial"/>
                <a:ea typeface="Arial"/>
                <a:cs typeface="Arial"/>
                <a:sym typeface="Arial"/>
              </a:rPr>
              <a:t>: is the per-head value of final goods and services produced by permanent residents of a country in a given period of time. It is converted to USD using the current exchange rate.</a:t>
            </a:r>
          </a:p>
          <a:p>
            <a:pPr marL="830873" lvl="1" indent="-373673" defTabSz="914400">
              <a:lnSpc>
                <a:spcPct val="90000"/>
              </a:lnSpc>
              <a:spcBef>
                <a:spcPts val="500"/>
              </a:spcBef>
              <a:buClr>
                <a:srgbClr val="669999"/>
              </a:buClr>
              <a:buSzPct val="70000"/>
              <a:buFont typeface="Helvetica"/>
              <a:buChar char="●"/>
              <a:defRPr sz="1800"/>
            </a:pPr>
            <a:r>
              <a:rPr sz="3400" b="1">
                <a:uFill>
                  <a:solidFill/>
                </a:uFill>
                <a:latin typeface="Arial"/>
                <a:ea typeface="Arial"/>
                <a:cs typeface="Arial"/>
                <a:sym typeface="Arial"/>
              </a:rPr>
              <a:t>PPP Measure</a:t>
            </a:r>
            <a:r>
              <a:rPr sz="3400">
                <a:uFill>
                  <a:solidFill/>
                </a:uFill>
                <a:latin typeface="Arial"/>
                <a:ea typeface="Arial"/>
                <a:cs typeface="Arial"/>
                <a:sym typeface="Arial"/>
              </a:rPr>
              <a:t>: the number of units of a country’s currency required to purchase the same of basket of goods and services in the local market that a US $1 would buy in the USA. Under PPP, exchange rates should adjust to equalize the price of a common basket of goods and services across countries. Penn World Tables rank countries using the PPP method. </a:t>
            </a:r>
          </a:p>
        </p:txBody>
      </p:sp>
      <p:sp>
        <p:nvSpPr>
          <p:cNvPr id="94" name="Shape 94"/>
          <p:cNvSpPr>
            <a:spLocks noGrp="1"/>
          </p:cNvSpPr>
          <p:nvPr>
            <p:ph type="title" idx="4294967295"/>
          </p:nvPr>
        </p:nvSpPr>
        <p:spPr>
          <a:xfrm>
            <a:off x="666044" y="325120"/>
            <a:ext cx="10728961" cy="866987"/>
          </a:xfrm>
          <a:prstGeom prst="rect">
            <a:avLst/>
          </a:prstGeom>
        </p:spPr>
        <p:txBody>
          <a:bodyPr lIns="65023" tIns="65023" rIns="65023" bIns="65023" anchor="b">
            <a:normAutofit/>
          </a:bodyPr>
          <a:lstStyle>
            <a:lvl1pPr algn="l" defTabSz="1300480">
              <a:defRPr sz="4400" b="1">
                <a:solidFill>
                  <a:srgbClr val="FFFFFF"/>
                </a:solidFill>
                <a:uFill>
                  <a:solidFill>
                    <a:srgbClr val="330066"/>
                  </a:solidFill>
                </a:uFill>
                <a:latin typeface="Arial"/>
                <a:ea typeface="Arial"/>
                <a:cs typeface="Arial"/>
                <a:sym typeface="Arial"/>
              </a:defRPr>
            </a:lvl1pPr>
          </a:lstStyle>
          <a:p>
            <a:pPr lvl="0">
              <a:defRPr sz="1800" b="0">
                <a:solidFill>
                  <a:srgbClr val="000000"/>
                </a:solidFill>
                <a:uFillTx/>
              </a:defRPr>
            </a:pPr>
            <a:r>
              <a:rPr sz="4400" b="1">
                <a:solidFill>
                  <a:srgbClr val="FFFFFF"/>
                </a:solidFill>
                <a:uFill>
                  <a:solidFill>
                    <a:srgbClr val="330066"/>
                  </a:solidFill>
                </a:uFill>
              </a:rPr>
              <a:t>Definition of Economic Development: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97" name="image6.png"/>
          <p:cNvPicPr/>
          <p:nvPr/>
        </p:nvPicPr>
        <p:blipFill>
          <a:blip r:embed="rId3">
            <a:extLst/>
          </a:blip>
          <a:stretch>
            <a:fillRect/>
          </a:stretch>
        </p:blipFill>
        <p:spPr>
          <a:xfrm>
            <a:off x="129269" y="8495221"/>
            <a:ext cx="685914" cy="1137919"/>
          </a:xfrm>
          <a:prstGeom prst="rect">
            <a:avLst/>
          </a:prstGeom>
          <a:ln w="12700">
            <a:miter lim="400000"/>
          </a:ln>
        </p:spPr>
      </p:pic>
      <p:pic>
        <p:nvPicPr>
          <p:cNvPr id="98" name="CFN751.png"/>
          <p:cNvPicPr/>
          <p:nvPr/>
        </p:nvPicPr>
        <p:blipFill>
          <a:blip r:embed="rId4">
            <a:extLst/>
          </a:blip>
          <a:stretch>
            <a:fillRect/>
          </a:stretch>
        </p:blipFill>
        <p:spPr>
          <a:xfrm>
            <a:off x="988972" y="1523999"/>
            <a:ext cx="10135456" cy="77375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5.jpg"/>
          <p:cNvPicPr/>
          <p:nvPr/>
        </p:nvPicPr>
        <p:blipFill>
          <a:blip r:embed="rId2">
            <a:extLst/>
          </a:blip>
          <a:stretch>
            <a:fillRect/>
          </a:stretch>
        </p:blipFill>
        <p:spPr>
          <a:xfrm>
            <a:off x="11582400" y="9064180"/>
            <a:ext cx="1408851" cy="689420"/>
          </a:xfrm>
          <a:prstGeom prst="rect">
            <a:avLst/>
          </a:prstGeom>
          <a:ln w="12700">
            <a:miter lim="400000"/>
          </a:ln>
        </p:spPr>
      </p:pic>
      <p:pic>
        <p:nvPicPr>
          <p:cNvPr id="101" name="image6.png"/>
          <p:cNvPicPr/>
          <p:nvPr/>
        </p:nvPicPr>
        <p:blipFill>
          <a:blip r:embed="rId3">
            <a:extLst/>
          </a:blip>
          <a:stretch>
            <a:fillRect/>
          </a:stretch>
        </p:blipFill>
        <p:spPr>
          <a:xfrm>
            <a:off x="129269" y="8495221"/>
            <a:ext cx="685914" cy="1137919"/>
          </a:xfrm>
          <a:prstGeom prst="rect">
            <a:avLst/>
          </a:prstGeom>
          <a:ln w="12700">
            <a:miter lim="400000"/>
          </a:ln>
        </p:spPr>
      </p:pic>
      <p:graphicFrame>
        <p:nvGraphicFramePr>
          <p:cNvPr id="102" name="Table 102"/>
          <p:cNvGraphicFramePr/>
          <p:nvPr/>
        </p:nvGraphicFramePr>
        <p:xfrm>
          <a:off x="1379413" y="1977623"/>
          <a:ext cx="10535419" cy="6801880"/>
        </p:xfrm>
        <a:graphic>
          <a:graphicData uri="http://schemas.openxmlformats.org/drawingml/2006/table">
            <a:tbl>
              <a:tblPr>
                <a:tableStyleId>{4C3C2611-4C71-4FC5-86AE-919BDF0F9419}</a:tableStyleId>
              </a:tblPr>
              <a:tblGrid>
                <a:gridCol w="3516555"/>
                <a:gridCol w="3701744"/>
                <a:gridCol w="3317120"/>
              </a:tblGrid>
              <a:tr h="960338">
                <a:tc>
                  <a:txBody>
                    <a:bodyPr/>
                    <a:lstStyle/>
                    <a:p>
                      <a:pPr lvl="0" algn="l" defTabSz="914400">
                        <a:spcBef>
                          <a:spcPts val="600"/>
                        </a:spcBef>
                        <a:defRPr sz="1800" b="0" i="0"/>
                      </a:pPr>
                      <a:endParaRPr/>
                    </a:p>
                  </a:txBody>
                  <a:tcPr marL="45720" marR="4572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gridSpan="2">
                  <a:txBody>
                    <a:bodyPr/>
                    <a:lstStyle/>
                    <a:p>
                      <a:pPr lvl="0" algn="l" defTabSz="914400">
                        <a:spcBef>
                          <a:spcPts val="500"/>
                        </a:spcBef>
                        <a:defRPr sz="1800" b="0" i="0"/>
                      </a:pPr>
                      <a:r>
                        <a:rPr sz="2400">
                          <a:uFill>
                            <a:solidFill/>
                          </a:uFill>
                          <a:latin typeface="Arial"/>
                          <a:ea typeface="Arial"/>
                          <a:cs typeface="Arial"/>
                          <a:sym typeface="Arial"/>
                        </a:rPr>
                        <a:t>GNP Per Capita (US $)</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c hMerge="1">
                  <a:txBody>
                    <a:bodyPr/>
                    <a:lstStyle/>
                    <a:p>
                      <a:endParaRPr lang="en-US"/>
                    </a:p>
                  </a:txBody>
                  <a:tcPr/>
                </a:tc>
              </a:tr>
              <a:tr h="762561">
                <a:tc>
                  <a:txBody>
                    <a:bodyPr/>
                    <a:lstStyle/>
                    <a:p>
                      <a:pPr lvl="0" algn="l" defTabSz="914400">
                        <a:spcBef>
                          <a:spcPts val="500"/>
                        </a:spcBef>
                        <a:defRPr sz="1800" b="0" i="0"/>
                      </a:pPr>
                      <a:r>
                        <a:rPr sz="2400">
                          <a:uFill>
                            <a:solidFill/>
                          </a:uFill>
                          <a:latin typeface="Arial"/>
                          <a:ea typeface="Arial"/>
                          <a:cs typeface="Arial"/>
                          <a:sym typeface="Arial"/>
                        </a:rPr>
                        <a:t>Country</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Exchange rate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PPP</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25860">
                <a:tc>
                  <a:txBody>
                    <a:bodyPr/>
                    <a:lstStyle/>
                    <a:p>
                      <a:pPr lvl="0" algn="l" defTabSz="914400">
                        <a:spcBef>
                          <a:spcPts val="500"/>
                        </a:spcBef>
                        <a:defRPr sz="1800" b="0" i="0"/>
                      </a:pPr>
                      <a:r>
                        <a:rPr sz="2400">
                          <a:uFill>
                            <a:solidFill/>
                          </a:uFill>
                          <a:latin typeface="Arial"/>
                          <a:ea typeface="Arial"/>
                          <a:cs typeface="Arial"/>
                          <a:sym typeface="Arial"/>
                        </a:rPr>
                        <a:t>UK</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24,500</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23,550</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25860">
                <a:tc>
                  <a:txBody>
                    <a:bodyPr/>
                    <a:lstStyle/>
                    <a:p>
                      <a:pPr lvl="0" algn="l" defTabSz="914400">
                        <a:spcBef>
                          <a:spcPts val="500"/>
                        </a:spcBef>
                        <a:defRPr sz="1800" b="0" i="0"/>
                      </a:pPr>
                      <a:r>
                        <a:rPr sz="2400">
                          <a:uFill>
                            <a:solidFill/>
                          </a:uFill>
                          <a:latin typeface="Arial"/>
                          <a:ea typeface="Arial"/>
                          <a:cs typeface="Arial"/>
                          <a:sym typeface="Arial"/>
                        </a:rPr>
                        <a:t>USA</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34,260</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34,260</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25860">
                <a:tc>
                  <a:txBody>
                    <a:bodyPr/>
                    <a:lstStyle/>
                    <a:p>
                      <a:pPr lvl="0" algn="l" defTabSz="914400">
                        <a:spcBef>
                          <a:spcPts val="500"/>
                        </a:spcBef>
                        <a:defRPr sz="1800" b="0" i="0"/>
                      </a:pPr>
                      <a:r>
                        <a:rPr sz="2400">
                          <a:uFill>
                            <a:solidFill/>
                          </a:uFill>
                          <a:latin typeface="Arial"/>
                          <a:ea typeface="Arial"/>
                          <a:cs typeface="Arial"/>
                          <a:sym typeface="Arial"/>
                        </a:rPr>
                        <a:t>Zimbabwe</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480</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2,590</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25860">
                <a:tc>
                  <a:txBody>
                    <a:bodyPr/>
                    <a:lstStyle/>
                    <a:p>
                      <a:pPr lvl="0" algn="l" defTabSz="914400">
                        <a:spcBef>
                          <a:spcPts val="500"/>
                        </a:spcBef>
                        <a:defRPr sz="1800" b="0" i="0"/>
                      </a:pPr>
                      <a:r>
                        <a:rPr sz="2400">
                          <a:uFill>
                            <a:solidFill/>
                          </a:uFill>
                          <a:latin typeface="Arial"/>
                          <a:ea typeface="Arial"/>
                          <a:cs typeface="Arial"/>
                          <a:sym typeface="Arial"/>
                        </a:rPr>
                        <a:t>Bangladesh</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380</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1,650</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52366">
                <a:tc>
                  <a:txBody>
                    <a:bodyPr/>
                    <a:lstStyle/>
                    <a:p>
                      <a:pPr lvl="0" algn="l" defTabSz="914400">
                        <a:spcBef>
                          <a:spcPts val="500"/>
                        </a:spcBef>
                        <a:defRPr sz="1800" b="0" i="0"/>
                      </a:pPr>
                      <a:r>
                        <a:rPr sz="2400">
                          <a:uFill>
                            <a:solidFill/>
                          </a:uFill>
                          <a:latin typeface="Arial"/>
                          <a:ea typeface="Arial"/>
                          <a:cs typeface="Arial"/>
                          <a:sym typeface="Arial"/>
                        </a:rPr>
                        <a:t>China</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840</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3,940</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01393">
                <a:tc>
                  <a:txBody>
                    <a:bodyPr/>
                    <a:lstStyle/>
                    <a:p>
                      <a:pPr lvl="0" algn="l" defTabSz="914400">
                        <a:spcBef>
                          <a:spcPts val="500"/>
                        </a:spcBef>
                        <a:defRPr sz="1800" b="0" i="0"/>
                      </a:pPr>
                      <a:r>
                        <a:rPr sz="2400">
                          <a:uFill>
                            <a:solidFill/>
                          </a:uFill>
                          <a:latin typeface="Arial"/>
                          <a:ea typeface="Arial"/>
                          <a:cs typeface="Arial"/>
                          <a:sym typeface="Arial"/>
                        </a:rPr>
                        <a:t>India</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460</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2,390</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21782">
                <a:tc>
                  <a:txBody>
                    <a:bodyPr/>
                    <a:lstStyle/>
                    <a:p>
                      <a:pPr lvl="0" algn="l" defTabSz="914400">
                        <a:spcBef>
                          <a:spcPts val="500"/>
                        </a:spcBef>
                        <a:defRPr sz="1800" b="0" i="0"/>
                      </a:pPr>
                      <a:r>
                        <a:rPr sz="2400">
                          <a:uFill>
                            <a:solidFill/>
                          </a:uFill>
                          <a:latin typeface="Arial"/>
                          <a:ea typeface="Arial"/>
                          <a:cs typeface="Arial"/>
                          <a:sym typeface="Arial"/>
                        </a:rPr>
                        <a:t>Sri Lanka</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870</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defTabSz="914400">
                        <a:spcBef>
                          <a:spcPts val="500"/>
                        </a:spcBef>
                        <a:defRPr sz="1800" b="0" i="0"/>
                      </a:pPr>
                      <a:r>
                        <a:rPr sz="2400">
                          <a:uFill>
                            <a:solidFill/>
                          </a:uFill>
                          <a:latin typeface="Arial"/>
                          <a:ea typeface="Arial"/>
                          <a:cs typeface="Arial"/>
                          <a:sym typeface="Arial"/>
                        </a:rPr>
                        <a:t>3,470</a:t>
                      </a: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sp>
        <p:nvSpPr>
          <p:cNvPr id="103" name="Shape 103"/>
          <p:cNvSpPr>
            <a:spLocks noGrp="1"/>
          </p:cNvSpPr>
          <p:nvPr>
            <p:ph type="title" idx="4294967295"/>
          </p:nvPr>
        </p:nvSpPr>
        <p:spPr>
          <a:xfrm>
            <a:off x="701039" y="-293512"/>
            <a:ext cx="10728962" cy="1323059"/>
          </a:xfrm>
          <a:prstGeom prst="rect">
            <a:avLst/>
          </a:prstGeom>
        </p:spPr>
        <p:txBody>
          <a:bodyPr lIns="65023" tIns="65023" rIns="65023" bIns="65023" anchor="b">
            <a:normAutofit/>
          </a:bodyPr>
          <a:lstStyle/>
          <a:p>
            <a:pPr lvl="0" algn="l" defTabSz="1300480">
              <a:defRPr sz="1800"/>
            </a:pPr>
            <a:r>
              <a:rPr sz="5000" b="1">
                <a:solidFill>
                  <a:srgbClr val="FFFFFF"/>
                </a:solidFill>
                <a:uFill>
                  <a:solidFill>
                    <a:srgbClr val="330066"/>
                  </a:solidFill>
                </a:uFill>
                <a:latin typeface="Arial"/>
                <a:ea typeface="Arial"/>
                <a:cs typeface="Arial"/>
                <a:sym typeface="Arial"/>
              </a:rPr>
              <a:t>Comparison of GNP  </a:t>
            </a:r>
            <a:r>
              <a:rPr sz="3600" b="1">
                <a:solidFill>
                  <a:srgbClr val="FFFFFF"/>
                </a:solidFill>
                <a:uFill>
                  <a:solidFill>
                    <a:srgbClr val="330066"/>
                  </a:solidFill>
                </a:uFill>
                <a:latin typeface="Arial"/>
                <a:ea typeface="Arial"/>
                <a:cs typeface="Arial"/>
                <a:sym typeface="Arial"/>
              </a:rPr>
              <a:t> </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95CC4"/>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95CC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95CC4"/>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95CC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2725</Words>
  <Application>Microsoft Office PowerPoint</Application>
  <PresentationFormat>Custom</PresentationFormat>
  <Paragraphs>243</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Helvetica</vt:lpstr>
      <vt:lpstr>Helvetica Light</vt:lpstr>
      <vt:lpstr>Helvetica Neue</vt:lpstr>
      <vt:lpstr>Times New Roman</vt:lpstr>
      <vt:lpstr>Trebuchet MS</vt:lpstr>
      <vt:lpstr>Default</vt:lpstr>
      <vt:lpstr>PowerPoint Presentation</vt:lpstr>
      <vt:lpstr>THE RICH AND THE POOR</vt:lpstr>
      <vt:lpstr>Principles and Concepts: Economic Development </vt:lpstr>
      <vt:lpstr>Principles and Concepts: Economic Development </vt:lpstr>
      <vt:lpstr>Definitions of Development</vt:lpstr>
      <vt:lpstr> Definition of Economic Development: 1950s  </vt:lpstr>
      <vt:lpstr>Definition of Economic Development:</vt:lpstr>
      <vt:lpstr>PowerPoint Presentation</vt:lpstr>
      <vt:lpstr>Comparison of GNP   </vt:lpstr>
      <vt:lpstr>Definition of Economic Development: 1970s</vt:lpstr>
      <vt:lpstr>Human goals of economic development : Sen’s “Capabilities” Approach: 1985</vt:lpstr>
      <vt:lpstr>PowerPoint Presentation</vt:lpstr>
      <vt:lpstr>Definition of Economic Development: 1990s</vt:lpstr>
      <vt:lpstr>PowerPoint Presentation</vt:lpstr>
      <vt:lpstr>Meaning of Development-Todaro</vt:lpstr>
      <vt:lpstr>Todaro’s Three Objectives of Development</vt:lpstr>
      <vt:lpstr>Alternative Interpretations of Development</vt:lpstr>
      <vt:lpstr>Alternative Interpretations of Development</vt:lpstr>
      <vt:lpstr>Definition of Economic Development:</vt:lpstr>
      <vt:lpstr>PowerPoint Presentation</vt:lpstr>
      <vt:lpstr>Human Development Index  </vt:lpstr>
      <vt:lpstr>Human Development Index  </vt:lpstr>
      <vt:lpstr>Sustainable Development vs. Sustainability</vt:lpstr>
      <vt:lpstr>SUSTAINABLE DEVELOPMENT </vt:lpstr>
      <vt:lpstr>COMPARISON </vt:lpstr>
      <vt:lpstr>Approach</vt:lpstr>
      <vt:lpstr>neo-DRM</vt:lpstr>
      <vt:lpstr>neo-DRM-SD</vt:lpstr>
      <vt:lpstr>neo-DRM-SD Model</vt:lpstr>
      <vt:lpstr>developing country</vt:lpstr>
      <vt:lpstr>APPLICATION OF MODEL</vt:lpstr>
      <vt:lpstr>EXAMPLE</vt:lpstr>
      <vt:lpstr>WORKSHOP</vt:lpstr>
      <vt:lpstr>CONCLUSION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Adelyna Mohammed Akib</dc:creator>
  <cp:lastModifiedBy>Noor Adelyna Mohammed Akib</cp:lastModifiedBy>
  <cp:revision>21</cp:revision>
  <dcterms:modified xsi:type="dcterms:W3CDTF">2016-01-05T01:11:36Z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679EB262-7D66-4590-BA11-F8D1D6BEFDA4</vt:lpwstr>
  </property>
  <property fmtid="{D5CDD505-2E9C-101B-9397-08002B2CF9AE}" pid="3" name="ArticulatePath">
    <vt:lpwstr>development with a difference2</vt:lpwstr>
  </property>
</Properties>
</file>